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6858000" cy="9906000" type="A4"/>
  <p:notesSz cx="6797675" cy="9926638"/>
  <p:defaultTextStyle>
    <a:defPPr>
      <a:defRPr lang="ja-JP"/>
    </a:defPPr>
    <a:lvl1pPr marL="0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53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87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13" algn="l" defTabSz="91425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996600"/>
    <a:srgbClr val="595757"/>
    <a:srgbClr val="35B597"/>
    <a:srgbClr val="EC6D81"/>
    <a:srgbClr val="E40081"/>
    <a:srgbClr val="231815"/>
    <a:srgbClr val="221814"/>
    <a:srgbClr val="C23C5B"/>
    <a:srgbClr val="751C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30" autoAdjust="0"/>
    <p:restoredTop sz="94660"/>
  </p:normalViewPr>
  <p:slideViewPr>
    <p:cSldViewPr snapToGrid="0">
      <p:cViewPr>
        <p:scale>
          <a:sx n="100" d="100"/>
          <a:sy n="100" d="100"/>
        </p:scale>
        <p:origin x="924" y="-120"/>
      </p:cViewPr>
      <p:guideLst>
        <p:guide orient="horz" pos="3435"/>
        <p:guide pos="2449"/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7C678-ECE4-41AB-B4EC-25570CEC3AB3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E53F9-649D-4464-8B2C-52B03AF3E4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957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39838"/>
            <a:ext cx="23209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1" tIns="45721" rIns="91441" bIns="4572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41" tIns="45721" rIns="91441" bIns="4572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53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80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07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887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13" algn="l" defTabSz="91425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93CC5-A9B8-46A1-B8C3-70AA73E05D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374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5"/>
          </a:xfrm>
          <a:prstGeom prst="rect">
            <a:avLst/>
          </a:prstGeom>
        </p:spPr>
        <p:txBody>
          <a:bodyPr lIns="82040" tIns="41020" rIns="82040" bIns="41020" anchor="b"/>
          <a:lstStyle>
            <a:lvl1pPr algn="ctr">
              <a:defRPr sz="4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 lIns="82040" tIns="41020" rIns="82040" bIns="41020"/>
          <a:lstStyle>
            <a:lvl1pPr marL="0" indent="0" algn="ctr">
              <a:buNone/>
              <a:defRPr sz="1800"/>
            </a:lvl1pPr>
            <a:lvl2pPr marL="348793" indent="0" algn="ctr">
              <a:buNone/>
              <a:defRPr sz="1500"/>
            </a:lvl2pPr>
            <a:lvl3pPr marL="697586" indent="0" algn="ctr">
              <a:buNone/>
              <a:defRPr sz="1400"/>
            </a:lvl3pPr>
            <a:lvl4pPr marL="1046378" indent="0" algn="ctr">
              <a:buNone/>
              <a:defRPr sz="1200"/>
            </a:lvl4pPr>
            <a:lvl5pPr marL="1395172" indent="0" algn="ctr">
              <a:buNone/>
              <a:defRPr sz="1200"/>
            </a:lvl5pPr>
            <a:lvl6pPr marL="1743965" indent="0" algn="ctr">
              <a:buNone/>
              <a:defRPr sz="1200"/>
            </a:lvl6pPr>
            <a:lvl7pPr marL="2092758" indent="0" algn="ctr">
              <a:buNone/>
              <a:defRPr sz="1200"/>
            </a:lvl7pPr>
            <a:lvl8pPr marL="2441550" indent="0" algn="ctr">
              <a:buNone/>
              <a:defRPr sz="1200"/>
            </a:lvl8pPr>
            <a:lvl9pPr marL="2790343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855" y="527666"/>
            <a:ext cx="5914290" cy="1914593"/>
          </a:xfrm>
          <a:prstGeom prst="rect">
            <a:avLst/>
          </a:prstGeom>
        </p:spPr>
        <p:txBody>
          <a:bodyPr lIns="82040" tIns="41020" rIns="82040" bIns="4102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855" y="2636891"/>
            <a:ext cx="5914290" cy="6285862"/>
          </a:xfrm>
          <a:prstGeom prst="rect">
            <a:avLst/>
          </a:prstGeom>
        </p:spPr>
        <p:txBody>
          <a:bodyPr vert="eaVert" lIns="82040" tIns="41020" rIns="82040" bIns="4102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7404"/>
            <a:ext cx="1478756" cy="8394877"/>
          </a:xfrm>
          <a:prstGeom prst="rect">
            <a:avLst/>
          </a:prstGeom>
        </p:spPr>
        <p:txBody>
          <a:bodyPr vert="eaVert" lIns="82040" tIns="41020" rIns="82040" bIns="4102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4"/>
            <a:ext cx="4350543" cy="8394877"/>
          </a:xfrm>
          <a:prstGeom prst="rect">
            <a:avLst/>
          </a:prstGeom>
        </p:spPr>
        <p:txBody>
          <a:bodyPr vert="eaVert" lIns="82040" tIns="41020" rIns="82040" bIns="4102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855" y="527666"/>
            <a:ext cx="5914290" cy="1914593"/>
          </a:xfrm>
          <a:prstGeom prst="rect">
            <a:avLst/>
          </a:prstGeom>
        </p:spPr>
        <p:txBody>
          <a:bodyPr lIns="82040" tIns="41020" rIns="82040" bIns="4102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855" y="2636891"/>
            <a:ext cx="5914290" cy="6285862"/>
          </a:xfrm>
          <a:prstGeom prst="rect">
            <a:avLst/>
          </a:prstGeom>
        </p:spPr>
        <p:txBody>
          <a:bodyPr lIns="82040" tIns="41020" rIns="82040" bIns="4102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  <a:prstGeom prst="rect">
            <a:avLst/>
          </a:prstGeom>
        </p:spPr>
        <p:txBody>
          <a:bodyPr lIns="82040" tIns="41020" rIns="82040" bIns="41020" anchor="b"/>
          <a:lstStyle>
            <a:lvl1pPr>
              <a:defRPr sz="4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7"/>
            <a:ext cx="5915025" cy="2166936"/>
          </a:xfrm>
          <a:prstGeom prst="rect">
            <a:avLst/>
          </a:prstGeom>
        </p:spPr>
        <p:txBody>
          <a:bodyPr lIns="82040" tIns="41020" rIns="82040" bIns="4102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879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97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463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9517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4396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927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415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903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855" y="527666"/>
            <a:ext cx="5914290" cy="1914593"/>
          </a:xfrm>
          <a:prstGeom prst="rect">
            <a:avLst/>
          </a:prstGeom>
        </p:spPr>
        <p:txBody>
          <a:bodyPr lIns="82040" tIns="41020" rIns="82040" bIns="4102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3"/>
            <a:ext cx="2914650" cy="6285266"/>
          </a:xfrm>
          <a:prstGeom prst="rect">
            <a:avLst/>
          </a:prstGeom>
        </p:spPr>
        <p:txBody>
          <a:bodyPr lIns="82040" tIns="41020" rIns="82040" bIns="4102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3"/>
            <a:ext cx="2914650" cy="6285266"/>
          </a:xfrm>
          <a:prstGeom prst="rect">
            <a:avLst/>
          </a:prstGeom>
        </p:spPr>
        <p:txBody>
          <a:bodyPr lIns="82040" tIns="41020" rIns="82040" bIns="4102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 lIns="82040" tIns="41020" rIns="82040" bIns="4102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6"/>
            <a:ext cx="2901255" cy="1190095"/>
          </a:xfrm>
          <a:prstGeom prst="rect">
            <a:avLst/>
          </a:prstGeom>
        </p:spPr>
        <p:txBody>
          <a:bodyPr lIns="82040" tIns="41020" rIns="82040" bIns="41020" anchor="b"/>
          <a:lstStyle>
            <a:lvl1pPr marL="0" indent="0">
              <a:buNone/>
              <a:defRPr sz="1800" b="1"/>
            </a:lvl1pPr>
            <a:lvl2pPr marL="348793" indent="0">
              <a:buNone/>
              <a:defRPr sz="1500" b="1"/>
            </a:lvl2pPr>
            <a:lvl3pPr marL="697586" indent="0">
              <a:buNone/>
              <a:defRPr sz="1400" b="1"/>
            </a:lvl3pPr>
            <a:lvl4pPr marL="1046378" indent="0">
              <a:buNone/>
              <a:defRPr sz="1200" b="1"/>
            </a:lvl4pPr>
            <a:lvl5pPr marL="1395172" indent="0">
              <a:buNone/>
              <a:defRPr sz="1200" b="1"/>
            </a:lvl5pPr>
            <a:lvl6pPr marL="1743965" indent="0">
              <a:buNone/>
              <a:defRPr sz="1200" b="1"/>
            </a:lvl6pPr>
            <a:lvl7pPr marL="2092758" indent="0">
              <a:buNone/>
              <a:defRPr sz="1200" b="1"/>
            </a:lvl7pPr>
            <a:lvl8pPr marL="2441550" indent="0">
              <a:buNone/>
              <a:defRPr sz="1200" b="1"/>
            </a:lvl8pPr>
            <a:lvl9pPr marL="2790343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 lIns="82040" tIns="41020" rIns="82040" bIns="4102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6"/>
            <a:ext cx="2915543" cy="1190095"/>
          </a:xfrm>
          <a:prstGeom prst="rect">
            <a:avLst/>
          </a:prstGeom>
        </p:spPr>
        <p:txBody>
          <a:bodyPr lIns="82040" tIns="41020" rIns="82040" bIns="41020" anchor="b"/>
          <a:lstStyle>
            <a:lvl1pPr marL="0" indent="0">
              <a:buNone/>
              <a:defRPr sz="1800" b="1"/>
            </a:lvl1pPr>
            <a:lvl2pPr marL="348793" indent="0">
              <a:buNone/>
              <a:defRPr sz="1500" b="1"/>
            </a:lvl2pPr>
            <a:lvl3pPr marL="697586" indent="0">
              <a:buNone/>
              <a:defRPr sz="1400" b="1"/>
            </a:lvl3pPr>
            <a:lvl4pPr marL="1046378" indent="0">
              <a:buNone/>
              <a:defRPr sz="1200" b="1"/>
            </a:lvl4pPr>
            <a:lvl5pPr marL="1395172" indent="0">
              <a:buNone/>
              <a:defRPr sz="1200" b="1"/>
            </a:lvl5pPr>
            <a:lvl6pPr marL="1743965" indent="0">
              <a:buNone/>
              <a:defRPr sz="1200" b="1"/>
            </a:lvl6pPr>
            <a:lvl7pPr marL="2092758" indent="0">
              <a:buNone/>
              <a:defRPr sz="1200" b="1"/>
            </a:lvl7pPr>
            <a:lvl8pPr marL="2441550" indent="0">
              <a:buNone/>
              <a:defRPr sz="1200" b="1"/>
            </a:lvl8pPr>
            <a:lvl9pPr marL="2790343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 lIns="82040" tIns="41020" rIns="82040" bIns="4102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855" y="527666"/>
            <a:ext cx="5914290" cy="1914593"/>
          </a:xfrm>
          <a:prstGeom prst="rect">
            <a:avLst/>
          </a:prstGeom>
        </p:spPr>
        <p:txBody>
          <a:bodyPr lIns="82040" tIns="41020" rIns="82040" bIns="4102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660401"/>
            <a:ext cx="2211883" cy="2311400"/>
          </a:xfrm>
          <a:prstGeom prst="rect">
            <a:avLst/>
          </a:prstGeom>
        </p:spPr>
        <p:txBody>
          <a:bodyPr lIns="82040" tIns="41020" rIns="82040" bIns="41020"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  <a:prstGeom prst="rect">
            <a:avLst/>
          </a:prstGeom>
        </p:spPr>
        <p:txBody>
          <a:bodyPr lIns="82040" tIns="41020" rIns="82040" bIns="41020"/>
          <a:lstStyle>
            <a:lvl1pPr marL="0" indent="0">
              <a:buNone/>
              <a:defRPr sz="1200"/>
            </a:lvl1pPr>
            <a:lvl2pPr marL="348793" indent="0">
              <a:buNone/>
              <a:defRPr sz="1100"/>
            </a:lvl2pPr>
            <a:lvl3pPr marL="697586" indent="0">
              <a:buNone/>
              <a:defRPr sz="900"/>
            </a:lvl3pPr>
            <a:lvl4pPr marL="1046378" indent="0">
              <a:buNone/>
              <a:defRPr sz="800"/>
            </a:lvl4pPr>
            <a:lvl5pPr marL="1395172" indent="0">
              <a:buNone/>
              <a:defRPr sz="800"/>
            </a:lvl5pPr>
            <a:lvl6pPr marL="1743965" indent="0">
              <a:buNone/>
              <a:defRPr sz="800"/>
            </a:lvl6pPr>
            <a:lvl7pPr marL="2092758" indent="0">
              <a:buNone/>
              <a:defRPr sz="800"/>
            </a:lvl7pPr>
            <a:lvl8pPr marL="2441550" indent="0">
              <a:buNone/>
              <a:defRPr sz="800"/>
            </a:lvl8pPr>
            <a:lvl9pPr marL="2790343" indent="0">
              <a:buNone/>
              <a:defRPr sz="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660401"/>
            <a:ext cx="2211883" cy="2311400"/>
          </a:xfrm>
          <a:prstGeom prst="rect">
            <a:avLst/>
          </a:prstGeom>
        </p:spPr>
        <p:txBody>
          <a:bodyPr lIns="82040" tIns="41020" rIns="82040" bIns="41020"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  <a:prstGeom prst="rect">
            <a:avLst/>
          </a:prstGeom>
        </p:spPr>
        <p:txBody>
          <a:bodyPr lIns="82040" tIns="41020" rIns="82040" bIns="41020" anchor="t"/>
          <a:lstStyle>
            <a:lvl1pPr marL="0" indent="0">
              <a:buNone/>
              <a:defRPr sz="2400"/>
            </a:lvl1pPr>
            <a:lvl2pPr marL="348793" indent="0">
              <a:buNone/>
              <a:defRPr sz="2100"/>
            </a:lvl2pPr>
            <a:lvl3pPr marL="697586" indent="0">
              <a:buNone/>
              <a:defRPr sz="1800"/>
            </a:lvl3pPr>
            <a:lvl4pPr marL="1046378" indent="0">
              <a:buNone/>
              <a:defRPr sz="1500"/>
            </a:lvl4pPr>
            <a:lvl5pPr marL="1395172" indent="0">
              <a:buNone/>
              <a:defRPr sz="1500"/>
            </a:lvl5pPr>
            <a:lvl6pPr marL="1743965" indent="0">
              <a:buNone/>
              <a:defRPr sz="1500"/>
            </a:lvl6pPr>
            <a:lvl7pPr marL="2092758" indent="0">
              <a:buNone/>
              <a:defRPr sz="1500"/>
            </a:lvl7pPr>
            <a:lvl8pPr marL="2441550" indent="0">
              <a:buNone/>
              <a:defRPr sz="1500"/>
            </a:lvl8pPr>
            <a:lvl9pPr marL="2790343" indent="0">
              <a:buNone/>
              <a:defRPr sz="15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  <a:prstGeom prst="rect">
            <a:avLst/>
          </a:prstGeom>
        </p:spPr>
        <p:txBody>
          <a:bodyPr lIns="82040" tIns="41020" rIns="82040" bIns="41020"/>
          <a:lstStyle>
            <a:lvl1pPr marL="0" indent="0">
              <a:buNone/>
              <a:defRPr sz="1200"/>
            </a:lvl1pPr>
            <a:lvl2pPr marL="348793" indent="0">
              <a:buNone/>
              <a:defRPr sz="1100"/>
            </a:lvl2pPr>
            <a:lvl3pPr marL="697586" indent="0">
              <a:buNone/>
              <a:defRPr sz="900"/>
            </a:lvl3pPr>
            <a:lvl4pPr marL="1046378" indent="0">
              <a:buNone/>
              <a:defRPr sz="800"/>
            </a:lvl4pPr>
            <a:lvl5pPr marL="1395172" indent="0">
              <a:buNone/>
              <a:defRPr sz="800"/>
            </a:lvl5pPr>
            <a:lvl6pPr marL="1743965" indent="0">
              <a:buNone/>
              <a:defRPr sz="800"/>
            </a:lvl6pPr>
            <a:lvl7pPr marL="2092758" indent="0">
              <a:buNone/>
              <a:defRPr sz="800"/>
            </a:lvl7pPr>
            <a:lvl8pPr marL="2441550" indent="0">
              <a:buNone/>
              <a:defRPr sz="800"/>
            </a:lvl8pPr>
            <a:lvl9pPr marL="2790343" indent="0">
              <a:buNone/>
              <a:defRPr sz="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7185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065" y="9180819"/>
            <a:ext cx="231587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166" y="9180819"/>
            <a:ext cx="1542980" cy="527666"/>
          </a:xfrm>
          <a:prstGeom prst="rect">
            <a:avLst/>
          </a:prstGeom>
        </p:spPr>
        <p:txBody>
          <a:bodyPr lIns="82040" tIns="41020" rIns="82040" bIns="41020"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696486" rtl="0" fontAlgn="base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96486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696486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696486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696486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10200" algn="l" defTabSz="696486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820400" algn="l" defTabSz="696486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230600" algn="l" defTabSz="696486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640799" algn="l" defTabSz="696486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73765" indent="-173765" algn="l" defTabSz="696486" rtl="0" fontAlgn="base">
        <a:lnSpc>
          <a:spcPct val="90000"/>
        </a:lnSpc>
        <a:spcBef>
          <a:spcPts val="763"/>
        </a:spcBef>
        <a:spcAft>
          <a:spcPct val="0"/>
        </a:spcAft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2720" indent="-173765" algn="l" defTabSz="696486" rtl="0" fontAlgn="base">
        <a:lnSpc>
          <a:spcPct val="90000"/>
        </a:lnSpc>
        <a:spcBef>
          <a:spcPts val="381"/>
        </a:spcBef>
        <a:spcAft>
          <a:spcPct val="0"/>
        </a:spcAft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1675" indent="-173765" algn="l" defTabSz="696486" rtl="0" fontAlgn="base">
        <a:lnSpc>
          <a:spcPct val="90000"/>
        </a:lnSpc>
        <a:spcBef>
          <a:spcPts val="381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630" indent="-173765" algn="l" defTabSz="696486" rtl="0" fontAlgn="base">
        <a:lnSpc>
          <a:spcPct val="90000"/>
        </a:lnSpc>
        <a:spcBef>
          <a:spcPts val="381"/>
        </a:spcBef>
        <a:spcAft>
          <a:spcPct val="0"/>
        </a:spcAft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68160" indent="-173765" algn="l" defTabSz="696486" rtl="0" fontAlgn="base">
        <a:lnSpc>
          <a:spcPct val="90000"/>
        </a:lnSpc>
        <a:spcBef>
          <a:spcPts val="381"/>
        </a:spcBef>
        <a:spcAft>
          <a:spcPct val="0"/>
        </a:spcAft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918361" indent="-174397" algn="l" defTabSz="697586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67154" indent="-174397" algn="l" defTabSz="697586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615947" indent="-174397" algn="l" defTabSz="697586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64740" indent="-174397" algn="l" defTabSz="697586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586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8793" algn="l" defTabSz="697586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97586" algn="l" defTabSz="697586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46378" algn="l" defTabSz="697586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95172" algn="l" defTabSz="697586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43965" algn="l" defTabSz="697586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92758" algn="l" defTabSz="697586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41550" algn="l" defTabSz="697586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90343" algn="l" defTabSz="697586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99695" y="326550"/>
            <a:ext cx="59121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000" b="1" i="0" u="none" strike="noStrike" cap="none" normalizeH="0" baseline="0" dirty="0" smtClean="0">
                <a:ln>
                  <a:noFill/>
                </a:ln>
                <a:solidFill>
                  <a:srgbClr val="663300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2000" b="1" dirty="0" smtClean="0">
                <a:solidFill>
                  <a:srgbClr val="6633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令和７</a:t>
            </a:r>
            <a:r>
              <a:rPr kumimoji="1" lang="ja-JP" altLang="en-US" sz="2000" b="1" i="0" u="none" strike="noStrike" cap="none" normalizeH="0" baseline="0" dirty="0" smtClean="0">
                <a:ln>
                  <a:noFill/>
                </a:ln>
                <a:solidFill>
                  <a:srgbClr val="663300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 子宮頸がん検診実施医療機関名簿</a:t>
            </a:r>
            <a:r>
              <a:rPr kumimoji="1" lang="en-US" altLang="ja-JP" sz="2000" b="1" i="0" u="none" strike="noStrike" cap="none" normalizeH="0" baseline="0" dirty="0" smtClean="0">
                <a:ln>
                  <a:noFill/>
                </a:ln>
                <a:solidFill>
                  <a:srgbClr val="663300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endParaRPr kumimoji="1" lang="en-US" altLang="ja-JP" sz="2000" b="0" i="0" u="none" strike="noStrike" cap="none" normalizeH="0" baseline="0" dirty="0" smtClean="0">
              <a:ln>
                <a:noFill/>
              </a:ln>
              <a:solidFill>
                <a:srgbClr val="663300"/>
              </a:solidFill>
              <a:effectLst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4563" y="2768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12531" y="5920350"/>
            <a:ext cx="63593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「土曜」欄の</a:t>
            </a:r>
            <a:r>
              <a:rPr lang="ja-JP" altLang="en-US" sz="10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〇</a:t>
            </a:r>
            <a:r>
              <a:rPr lang="ja-JP" altLang="en-US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印は土曜日に診察している医療機関です。病院によっては、再診のみ受付可能としている</a:t>
            </a:r>
            <a:endParaRPr lang="en-US" altLang="ja-JP" sz="1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</a:t>
            </a:r>
            <a:r>
              <a:rPr lang="ja-JP" altLang="en-US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場合もありますので、詳細は医療機関へお問い合わせください。</a:t>
            </a:r>
            <a:endParaRPr lang="en-US" altLang="ja-JP" sz="1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「夜間」欄の〇印は、午後６時以降実施している曜日がある医療機関です。実施している曜日等、詳細は　</a:t>
            </a:r>
            <a:endParaRPr lang="en-US" altLang="ja-JP" sz="1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直接医療機関にお問い合わせください。「－」は土日・夜間実施していない医療機関です。</a:t>
            </a:r>
            <a:endParaRPr lang="en-US" altLang="ja-JP" sz="1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 </a:t>
            </a:r>
            <a:r>
              <a:rPr lang="ja-JP" altLang="en-US" sz="1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自覚症状がある場合は、検診を受診できないことがあります。また、一定の条件により医師が必要</a:t>
            </a:r>
            <a:r>
              <a:rPr lang="ja-JP" altLang="en-US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と　</a:t>
            </a:r>
            <a:endParaRPr lang="en-US" altLang="ja-JP" sz="1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認めた場合</a:t>
            </a:r>
            <a:r>
              <a:rPr lang="ja-JP" altLang="en-US" sz="1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に限り実施する体部細胞診については、医療機関によっては受診できない場合があります</a:t>
            </a:r>
            <a:r>
              <a:rPr lang="ja-JP" altLang="en-US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sz="1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詳しくは受診</a:t>
            </a:r>
            <a:r>
              <a:rPr lang="ja-JP" altLang="en-US" sz="1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される医療機関にお問い合わせください</a:t>
            </a:r>
            <a:r>
              <a:rPr lang="ja-JP" altLang="en-US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sz="1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1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女性医師等の対応状況は「すみだけんしんダイヤル」（</a:t>
            </a:r>
            <a:r>
              <a:rPr lang="en-US" altLang="ja-JP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03-5608-1599</a:t>
            </a:r>
            <a:r>
              <a:rPr lang="ja-JP" altLang="en-US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）にお問い合わせください。</a:t>
            </a:r>
            <a:endParaRPr lang="ja-JP" altLang="en-US" sz="1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 </a:t>
            </a:r>
            <a:r>
              <a:rPr lang="ja-JP" altLang="en-US" sz="1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実施医療機関については、変更となる可能性があります。最新の情報は、区のホームページで確認</a:t>
            </a:r>
            <a:r>
              <a:rPr lang="ja-JP" altLang="en-US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する </a:t>
            </a:r>
            <a:endParaRPr lang="en-US" altLang="ja-JP" sz="10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</a:t>
            </a:r>
            <a:r>
              <a:rPr lang="ja-JP" altLang="en-US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こと</a:t>
            </a:r>
            <a:r>
              <a:rPr lang="ja-JP" altLang="en-US" sz="1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ができます</a:t>
            </a:r>
            <a:r>
              <a:rPr lang="ja-JP" altLang="en-US" sz="1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ja-JP" altLang="en-US" sz="1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278173"/>
              </p:ext>
            </p:extLst>
          </p:nvPr>
        </p:nvGraphicFramePr>
        <p:xfrm>
          <a:off x="224436" y="783772"/>
          <a:ext cx="6441245" cy="4718261"/>
        </p:xfrm>
        <a:graphic>
          <a:graphicData uri="http://schemas.openxmlformats.org/drawingml/2006/table">
            <a:tbl>
              <a:tblPr/>
              <a:tblGrid>
                <a:gridCol w="2090280">
                  <a:extLst>
                    <a:ext uri="{9D8B030D-6E8A-4147-A177-3AD203B41FA5}">
                      <a16:colId xmlns:a16="http://schemas.microsoft.com/office/drawing/2014/main" val="4109152418"/>
                    </a:ext>
                  </a:extLst>
                </a:gridCol>
                <a:gridCol w="1817636">
                  <a:extLst>
                    <a:ext uri="{9D8B030D-6E8A-4147-A177-3AD203B41FA5}">
                      <a16:colId xmlns:a16="http://schemas.microsoft.com/office/drawing/2014/main" val="662834963"/>
                    </a:ext>
                  </a:extLst>
                </a:gridCol>
                <a:gridCol w="1544990">
                  <a:extLst>
                    <a:ext uri="{9D8B030D-6E8A-4147-A177-3AD203B41FA5}">
                      <a16:colId xmlns:a16="http://schemas.microsoft.com/office/drawing/2014/main" val="1170241457"/>
                    </a:ext>
                  </a:extLst>
                </a:gridCol>
                <a:gridCol w="488490">
                  <a:extLst>
                    <a:ext uri="{9D8B030D-6E8A-4147-A177-3AD203B41FA5}">
                      <a16:colId xmlns:a16="http://schemas.microsoft.com/office/drawing/2014/main" val="2352854398"/>
                    </a:ext>
                  </a:extLst>
                </a:gridCol>
                <a:gridCol w="499849">
                  <a:extLst>
                    <a:ext uri="{9D8B030D-6E8A-4147-A177-3AD203B41FA5}">
                      <a16:colId xmlns:a16="http://schemas.microsoft.com/office/drawing/2014/main" val="2407369546"/>
                    </a:ext>
                  </a:extLst>
                </a:gridCol>
              </a:tblGrid>
              <a:tr h="28266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医療機関名</a:t>
                      </a:r>
                    </a:p>
                  </a:txBody>
                  <a:tcPr marL="5216" marR="5216" marT="521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4D3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所在地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4D3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4D3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土曜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4D3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夜間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4D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839710"/>
                  </a:ext>
                </a:extLst>
              </a:tr>
              <a:tr h="3261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錦糸町しんえいクリニック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江東橋１－１６－２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チョーギンビル７階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６６５９－２２６７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9758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zh-TW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完全予約制</a:t>
                      </a:r>
                      <a:endParaRPr kumimoji="1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593851"/>
                  </a:ext>
                </a:extLst>
              </a:tr>
              <a:tr h="3261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３Ｓメディカルクリニック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江東橋２－１９－７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富士ソフトビル２階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５６２４－５３２５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9758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zh-TW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完全予約制</a:t>
                      </a:r>
                      <a:endParaRPr kumimoji="1" lang="zh-TW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973913"/>
                  </a:ext>
                </a:extLst>
              </a:tr>
              <a:tr h="4348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錦糸町駅前レディースクリニック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江東橋４－２７－１４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錦糸町パルコ７階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050-3183‐6213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平日午後・土曜終日は予約制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0178873"/>
                  </a:ext>
                </a:extLst>
              </a:tr>
              <a:tr h="32614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同愛記念病院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横網２－１－１１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０５７０－２００６７８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9360961"/>
                  </a:ext>
                </a:extLst>
              </a:tr>
              <a:tr h="3261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あんずレディースクリニック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吾妻橋２－３－９－２階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６４５６－１６８２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b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平日のみ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030468"/>
                  </a:ext>
                </a:extLst>
              </a:tr>
              <a:tr h="3261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のぞみ女性クリニック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業平１－２０－２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Twill Narihira 1F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５６１０－８８７７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kumimoji="1" lang="en-US" altLang="zh-TW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zh-TW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完全予約制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127563"/>
                  </a:ext>
                </a:extLst>
              </a:tr>
              <a:tr h="3261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あいウイメンズクリニック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錦糸１－５－１４－３階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３８２９－２５２２</a:t>
                      </a:r>
                      <a:b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en-US" altLang="zh-TW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原則予約</a:t>
                      </a: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制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（当日受付可）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2260816"/>
                  </a:ext>
                </a:extLst>
              </a:tr>
              <a:tr h="41311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ピュールレディースクリニック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錦糸町院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太平３－４－８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KOIKE Bld.５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階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６２８４－１７００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132867"/>
                  </a:ext>
                </a:extLst>
              </a:tr>
              <a:tr h="3261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賛育会病院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太平３－２０－２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３６２２－９１９０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9758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zh-TW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完全予約制</a:t>
                      </a:r>
                      <a:endParaRPr kumimoji="1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9758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一部実施</a:t>
                      </a:r>
                      <a:endParaRPr kumimoji="1" lang="ja-JP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0898820"/>
                  </a:ext>
                </a:extLst>
              </a:tr>
              <a:tr h="3261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大岩医院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向島４－２２－３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３６２５－５６８１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109329"/>
                  </a:ext>
                </a:extLst>
              </a:tr>
              <a:tr h="3261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中林病院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東向島３－２９－９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３６１４－４６４１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118285"/>
                  </a:ext>
                </a:extLst>
              </a:tr>
              <a:tr h="3261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東向島こどもと女性のクリニック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東向島４－３２－９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３６１９－６０００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97586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zh-TW" alt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完全予約制</a:t>
                      </a:r>
                      <a:endParaRPr kumimoji="1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820226"/>
                  </a:ext>
                </a:extLst>
              </a:tr>
              <a:tr h="32614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大倉医院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墨田１－１０－４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３６１１－４０７７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b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平日のみ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772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131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200" b="1" dirty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</Words>
  <Application>Microsoft Office PowerPoint</Application>
  <PresentationFormat>A4 210 x 297 mm</PresentationFormat>
  <Paragraphs>88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2025-06-16T04:11:01Z</dcterms:modified>
</cp:coreProperties>
</file>