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0" r:id="rId2"/>
  </p:sldIdLst>
  <p:sldSz cx="12801600" cy="9601200" type="A3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ユーザー" initials="Wユ" lastIdx="1" clrIdx="0">
    <p:extLst>
      <p:ext uri="{19B8F6BF-5375-455C-9EA6-DF929625EA0E}">
        <p15:presenceInfo xmlns:p15="http://schemas.microsoft.com/office/powerpoint/2012/main" userId="Windows ユーザー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96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48" y="-1104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235" cy="340915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3090" y="1"/>
            <a:ext cx="4301235" cy="340915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D1B4BA20-BF89-4D13-9E89-80E75A94DDE1}" type="datetimeFigureOut">
              <a:rPr kumimoji="1" lang="ja-JP" altLang="en-US" smtClean="0"/>
              <a:t>2023/5/29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35350" y="850900"/>
            <a:ext cx="3055938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127" y="3271267"/>
            <a:ext cx="7940385" cy="2676292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56760"/>
            <a:ext cx="4301235" cy="340915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3090" y="6456760"/>
            <a:ext cx="4301235" cy="340915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99EE1C9A-8A7A-47BD-95B8-AEA545E857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051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435350" y="850900"/>
            <a:ext cx="3055938" cy="22923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E1C9A-8A7A-47BD-95B8-AEA545E8572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699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DE3E5-A7B5-48AC-8039-44D26B917B81}" type="datetime1">
              <a:rPr kumimoji="1" lang="ja-JP" altLang="en-US" smtClean="0"/>
              <a:t>2023/5/29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6A943-CAAE-4D54-9856-41465BA435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9612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49F3-174E-4722-BFDD-B46CAF398FDD}" type="datetime1">
              <a:rPr kumimoji="1" lang="ja-JP" altLang="en-US" smtClean="0"/>
              <a:t>2023/5/29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6A943-CAAE-4D54-9856-41465BA435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458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0BEC1-ED39-4F98-99F5-829CB87C1AD8}" type="datetime1">
              <a:rPr kumimoji="1" lang="ja-JP" altLang="en-US" smtClean="0"/>
              <a:t>2023/5/29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6A943-CAAE-4D54-9856-41465BA435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5545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1F91-8D0F-4EC5-99C3-F8787A4FB7E9}" type="datetime1">
              <a:rPr kumimoji="1" lang="ja-JP" altLang="en-US" smtClean="0"/>
              <a:t>2023/5/29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6A943-CAAE-4D54-9856-41465BA435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653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C24D-6BB7-4A89-A4A9-FE9C81E59569}" type="datetime1">
              <a:rPr kumimoji="1" lang="ja-JP" altLang="en-US" smtClean="0"/>
              <a:t>2023/5/29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6A943-CAAE-4D54-9856-41465BA435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452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D8A49-2C42-4C33-BD00-BB5A3AAF41E7}" type="datetime1">
              <a:rPr kumimoji="1" lang="ja-JP" altLang="en-US" smtClean="0"/>
              <a:t>2023/5/29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6A943-CAAE-4D54-9856-41465BA435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486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417B2-905D-413B-999F-4FEF5F4B00ED}" type="datetime1">
              <a:rPr kumimoji="1" lang="ja-JP" altLang="en-US" smtClean="0"/>
              <a:t>2023/5/29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6A943-CAAE-4D54-9856-41465BA435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4888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53B21-E682-499E-8BA8-CE91E016BD64}" type="datetime1">
              <a:rPr kumimoji="1" lang="ja-JP" altLang="en-US" smtClean="0"/>
              <a:t>2023/5/29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6A943-CAAE-4D54-9856-41465BA435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1563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44B0C-914F-44DA-89E5-EBE04A9D98B3}" type="datetime1">
              <a:rPr kumimoji="1" lang="ja-JP" altLang="en-US" smtClean="0"/>
              <a:t>2023/5/29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6A943-CAAE-4D54-9856-41465BA435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3350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B3AF-29C2-4575-AAF7-09993D5A0CE0}" type="datetime1">
              <a:rPr kumimoji="1" lang="ja-JP" altLang="en-US" smtClean="0"/>
              <a:t>2023/5/29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6A943-CAAE-4D54-9856-41465BA435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2760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2E1A7-226C-4958-9EBD-10518105C8CE}" type="datetime1">
              <a:rPr kumimoji="1" lang="ja-JP" altLang="en-US" smtClean="0"/>
              <a:t>2023/5/29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6A943-CAAE-4D54-9856-41465BA435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755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0BD2C-DF6E-4DFA-AF75-97350F122597}" type="datetime1">
              <a:rPr kumimoji="1" lang="ja-JP" altLang="en-US" smtClean="0"/>
              <a:t>2023/5/29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6A943-CAAE-4D54-9856-41465BA435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7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コンテンツ プレースホルダー 2"/>
          <p:cNvSpPr txBox="1">
            <a:spLocks/>
          </p:cNvSpPr>
          <p:nvPr/>
        </p:nvSpPr>
        <p:spPr>
          <a:xfrm>
            <a:off x="300438" y="4325271"/>
            <a:ext cx="6062682" cy="5145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wrap="square" lIns="88626" tIns="69785" rIns="88626" bIns="44313" rtlCol="0" anchor="t">
            <a:no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kumimoji="1"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1066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62375" y="121005"/>
            <a:ext cx="6970625" cy="610215"/>
          </a:xfrm>
        </p:spPr>
        <p:txBody>
          <a:bodyPr>
            <a:normAutofit/>
          </a:bodyPr>
          <a:lstStyle/>
          <a:p>
            <a:r>
              <a:rPr lang="ja-JP" altLang="en-US" sz="1551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「（</a:t>
            </a:r>
            <a:r>
              <a:rPr lang="ja-JP" altLang="en-US" sz="1551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仮称）すみだ子ども・子育て応援</a:t>
            </a:r>
            <a:r>
              <a:rPr lang="ja-JP" altLang="en-US" sz="1551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プログラム」策定の考え方について</a:t>
            </a:r>
            <a:endParaRPr lang="ja-JP" altLang="en-US" sz="1551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7739" y="992786"/>
            <a:ext cx="6135381" cy="3101362"/>
          </a:xfrm>
          <a:ln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  <a:spcBef>
                <a:spcPts val="582"/>
              </a:spcBef>
            </a:pPr>
            <a:r>
              <a:rPr lang="ja-JP" altLang="en-US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区では、令和</a:t>
            </a:r>
            <a:r>
              <a:rPr lang="en-US" altLang="ja-JP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年度に子ども・子育て支援ニーズ調査を実施し、令和６年度中に</a:t>
            </a:r>
            <a:r>
              <a:rPr lang="en-US" altLang="ja-JP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『</a:t>
            </a:r>
            <a:r>
              <a:rPr lang="ja-JP" altLang="en-US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次期 墨田区子ども・子育て支援総合計画</a:t>
            </a:r>
            <a:r>
              <a:rPr lang="en-US" altLang="ja-JP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』</a:t>
            </a:r>
            <a:r>
              <a:rPr lang="ja-JP" altLang="en-US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の策定を予定している。</a:t>
            </a:r>
            <a:endParaRPr lang="en-US" altLang="ja-JP" sz="1066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just">
              <a:lnSpc>
                <a:spcPct val="100000"/>
              </a:lnSpc>
              <a:spcBef>
                <a:spcPts val="582"/>
              </a:spcBef>
            </a:pPr>
            <a:r>
              <a:rPr lang="ja-JP" altLang="en-US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月「こども基本法」が施行され、「こども家庭庁」が設立。国は、令和</a:t>
            </a:r>
            <a:r>
              <a:rPr lang="en-US" altLang="ja-JP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年度中に「こども大綱」の制定を予定しており、「こどもまんなか社会」の実現に向け大きく動き出している。</a:t>
            </a:r>
            <a:endParaRPr lang="en-US" altLang="ja-JP" sz="1066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just">
              <a:lnSpc>
                <a:spcPct val="100000"/>
              </a:lnSpc>
              <a:spcBef>
                <a:spcPts val="582"/>
              </a:spcBef>
            </a:pPr>
            <a:r>
              <a:rPr lang="ja-JP" altLang="en-US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都では、令和５年１月に「こども未来アクション」を策定し、「チルドレンファースト」の実現を掲げている。</a:t>
            </a:r>
            <a:endParaRPr lang="en-US" altLang="ja-JP" sz="1066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just">
              <a:lnSpc>
                <a:spcPct val="100000"/>
              </a:lnSpc>
              <a:spcBef>
                <a:spcPts val="582"/>
              </a:spcBef>
            </a:pPr>
            <a:r>
              <a:rPr lang="ja-JP" altLang="en-US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国や都の動向に加え、</a:t>
            </a:r>
            <a:r>
              <a:rPr lang="en-US" altLang="ja-JP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DX</a:t>
            </a:r>
            <a:r>
              <a:rPr lang="ja-JP" altLang="en-US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や</a:t>
            </a:r>
            <a:r>
              <a:rPr lang="en-US" altLang="ja-JP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SDGs</a:t>
            </a:r>
            <a:r>
              <a:rPr lang="ja-JP" altLang="en-US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の推進等社会情勢の変化や、こどもの居場所づくり、こどもの貧困、ヤングケアラー等深刻化する喫緊の課題に対し、庁内一丸となって対応していくことが求められている。</a:t>
            </a:r>
            <a:endParaRPr lang="en-US" altLang="ja-JP" sz="1066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just">
              <a:lnSpc>
                <a:spcPct val="100000"/>
              </a:lnSpc>
              <a:spcBef>
                <a:spcPts val="582"/>
              </a:spcBef>
            </a:pPr>
            <a:r>
              <a:rPr lang="ja-JP" altLang="en-US" sz="1066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令和６年度に、保健センター、子育て支援総合センター、教育センターの</a:t>
            </a:r>
            <a:r>
              <a:rPr lang="ja-JP" altLang="en-US" sz="1066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機能を集約した新保健施設等複合</a:t>
            </a:r>
            <a:r>
              <a:rPr lang="ja-JP" altLang="en-US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施設の供用</a:t>
            </a:r>
            <a:r>
              <a:rPr lang="ja-JP" altLang="en-US" sz="1066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開始を予定して</a:t>
            </a:r>
            <a:r>
              <a:rPr lang="ja-JP" altLang="en-US" sz="1066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いる。</a:t>
            </a:r>
            <a:endParaRPr lang="en-US" altLang="ja-JP" sz="1066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just">
              <a:lnSpc>
                <a:spcPct val="100000"/>
              </a:lnSpc>
              <a:spcBef>
                <a:spcPts val="582"/>
              </a:spcBef>
            </a:pPr>
            <a:r>
              <a:rPr lang="ja-JP" altLang="en-US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以上のような社会情勢、ニーズの変化等を受けて、子ども・子育て支援、子育て環境の整備、母子保健、児童福祉、教育等に関わる施策のうち、</a:t>
            </a:r>
            <a:r>
              <a:rPr lang="ja-JP" altLang="en-US" sz="1066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新たに取り組む施策、特に強化・加速化する施策を取りまとめ</a:t>
            </a:r>
            <a:r>
              <a:rPr lang="ja-JP" altLang="en-US" sz="1066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、切れ目</a:t>
            </a:r>
            <a:r>
              <a:rPr lang="ja-JP" altLang="en-US" sz="1066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ない子育て支援を推進するととも</a:t>
            </a:r>
            <a:r>
              <a:rPr lang="ja-JP" altLang="en-US" sz="1066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lang="ja-JP" altLang="en-US" sz="1066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en-US" sz="1066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区民</a:t>
            </a:r>
            <a:r>
              <a:rPr lang="ja-JP" altLang="en-US" sz="1066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に分かりやすく伝えていくことを目的</a:t>
            </a:r>
            <a:r>
              <a:rPr lang="ja-JP" altLang="en-US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lang="en-US" altLang="ja-JP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『(</a:t>
            </a:r>
            <a:r>
              <a:rPr lang="ja-JP" altLang="en-US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仮称</a:t>
            </a:r>
            <a:r>
              <a:rPr lang="en-US" altLang="ja-JP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すみだ子ども・子育て応援プログラム</a:t>
            </a:r>
            <a:r>
              <a:rPr lang="en-US" altLang="ja-JP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』</a:t>
            </a:r>
            <a:r>
              <a:rPr lang="ja-JP" altLang="en-US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を策定する。</a:t>
            </a:r>
            <a:endParaRPr lang="en-US" altLang="ja-JP" sz="1066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27739" y="704215"/>
            <a:ext cx="5814433" cy="298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357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357" b="1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．</a:t>
            </a:r>
            <a:r>
              <a:rPr lang="ja-JP" altLang="en-US" sz="1357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策定の経緯と位置づけ</a:t>
            </a:r>
          </a:p>
        </p:txBody>
      </p:sp>
      <p:sp>
        <p:nvSpPr>
          <p:cNvPr id="50" name="下矢印 49"/>
          <p:cNvSpPr/>
          <p:nvPr/>
        </p:nvSpPr>
        <p:spPr>
          <a:xfrm>
            <a:off x="3290682" y="4987982"/>
            <a:ext cx="314784" cy="1455066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745"/>
          </a:p>
        </p:txBody>
      </p:sp>
      <p:sp>
        <p:nvSpPr>
          <p:cNvPr id="51" name="コンテンツ プレースホルダー 2"/>
          <p:cNvSpPr txBox="1">
            <a:spLocks/>
          </p:cNvSpPr>
          <p:nvPr/>
        </p:nvSpPr>
        <p:spPr>
          <a:xfrm>
            <a:off x="956202" y="4521265"/>
            <a:ext cx="4933253" cy="469833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88626" tIns="44313" rIns="88626" bIns="44313" rtlCol="0">
            <a:sp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kumimoji="1"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163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墨田区子ども・子育て支援総合計画（令和</a:t>
            </a:r>
            <a:r>
              <a:rPr lang="en-US" altLang="ja-JP" sz="1163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163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年度～令和</a:t>
            </a:r>
            <a:r>
              <a:rPr lang="en-US" altLang="ja-JP" sz="1163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1163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年度）</a:t>
            </a:r>
            <a:endParaRPr lang="en-US" altLang="ja-JP" sz="1163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291"/>
              </a:spcBef>
              <a:buNone/>
            </a:pPr>
            <a:r>
              <a:rPr lang="ja-JP" altLang="en-US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≪基本理念≫　子どもの最善の利益を優先するまち　すみだ</a:t>
            </a:r>
            <a:endParaRPr lang="en-US" altLang="ja-JP" sz="1066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3" name="コンテンツ プレースホルダー 2"/>
          <p:cNvSpPr txBox="1">
            <a:spLocks/>
          </p:cNvSpPr>
          <p:nvPr/>
        </p:nvSpPr>
        <p:spPr>
          <a:xfrm>
            <a:off x="3813807" y="5137871"/>
            <a:ext cx="2393216" cy="1164167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88626" tIns="44313" rIns="88626" bIns="44313" rtlCol="0">
            <a:no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kumimoji="1"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163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深刻化する子ども・子育ての課題</a:t>
            </a:r>
            <a:endParaRPr lang="en-US" altLang="ja-JP" sz="1357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2324">
              <a:lnSpc>
                <a:spcPct val="100000"/>
              </a:lnSpc>
              <a:spcBef>
                <a:spcPts val="194"/>
              </a:spcBef>
              <a:buFont typeface="Wingdings" panose="05000000000000000000" pitchFamily="2" charset="2"/>
              <a:buChar char="l"/>
            </a:pPr>
            <a:r>
              <a:rPr lang="ja-JP" altLang="en-US" sz="1066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保育</a:t>
            </a:r>
            <a:r>
              <a:rPr lang="ja-JP" altLang="en-US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・教育の質の向上</a:t>
            </a:r>
            <a:endParaRPr lang="en-US" altLang="ja-JP" sz="1066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2324">
              <a:lnSpc>
                <a:spcPct val="100000"/>
              </a:lnSpc>
              <a:spcBef>
                <a:spcPts val="194"/>
              </a:spcBef>
              <a:buFont typeface="Wingdings" panose="05000000000000000000" pitchFamily="2" charset="2"/>
              <a:buChar char="l"/>
            </a:pPr>
            <a:r>
              <a:rPr lang="ja-JP" altLang="en-US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在宅子育て支援</a:t>
            </a:r>
            <a:endParaRPr lang="en-US" altLang="ja-JP" sz="1066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2324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l"/>
            </a:pPr>
            <a:r>
              <a:rPr lang="ja-JP" altLang="en-US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児童虐待、こどもの貧困</a:t>
            </a:r>
          </a:p>
          <a:p>
            <a:pPr marL="172324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l"/>
            </a:pPr>
            <a:r>
              <a:rPr lang="ja-JP" altLang="en-US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いじめ・不登校、居場所づくり</a:t>
            </a:r>
          </a:p>
          <a:p>
            <a:pPr marL="172324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l"/>
            </a:pPr>
            <a:r>
              <a:rPr lang="ja-JP" altLang="en-US" sz="1066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ヤングケアラー　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●</a:t>
            </a:r>
            <a:r>
              <a:rPr lang="ja-JP" altLang="en-US" sz="1066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少子化</a:t>
            </a:r>
            <a:r>
              <a:rPr lang="ja-JP" altLang="en-US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等</a:t>
            </a:r>
          </a:p>
        </p:txBody>
      </p:sp>
      <p:sp>
        <p:nvSpPr>
          <p:cNvPr id="54" name="コンテンツ プレースホルダー 2"/>
          <p:cNvSpPr txBox="1">
            <a:spLocks/>
          </p:cNvSpPr>
          <p:nvPr/>
        </p:nvSpPr>
        <p:spPr>
          <a:xfrm>
            <a:off x="492760" y="5225792"/>
            <a:ext cx="2520593" cy="924528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88626" tIns="44313" rIns="88626" bIns="44313" rtlCol="0">
            <a:sp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kumimoji="1"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163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社会情勢・ニーズの変化</a:t>
            </a:r>
            <a:endParaRPr lang="en-US" altLang="ja-JP" sz="1163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2324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l"/>
            </a:pPr>
            <a:r>
              <a:rPr lang="ja-JP" altLang="en-US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コロナ禍による影響</a:t>
            </a:r>
            <a:endParaRPr lang="en-US" altLang="ja-JP" sz="1066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2324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l"/>
            </a:pPr>
            <a:r>
              <a:rPr lang="en-US" altLang="ja-JP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SDGs</a:t>
            </a:r>
            <a:r>
              <a:rPr lang="ja-JP" altLang="en-US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推進、</a:t>
            </a:r>
            <a:r>
              <a:rPr lang="en-US" altLang="ja-JP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DX</a:t>
            </a:r>
            <a:r>
              <a:rPr lang="ja-JP" altLang="en-US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en-US" sz="1066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推進</a:t>
            </a:r>
            <a:endParaRPr lang="en-US" altLang="ja-JP" sz="1066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2324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l"/>
            </a:pPr>
            <a:r>
              <a:rPr lang="ja-JP" altLang="en-US" sz="1066">
                <a:latin typeface="メイリオ" panose="020B0604030504040204" pitchFamily="50" charset="-128"/>
                <a:ea typeface="メイリオ" panose="020B0604030504040204" pitchFamily="50" charset="-128"/>
              </a:rPr>
              <a:t>こども</a:t>
            </a:r>
            <a:r>
              <a:rPr lang="ja-JP" altLang="en-US" sz="1066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基本法　●こども</a:t>
            </a:r>
            <a:r>
              <a:rPr lang="ja-JP" altLang="en-US" sz="1066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家庭庁</a:t>
            </a:r>
            <a:endParaRPr lang="en-US" altLang="ja-JP" sz="1066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2324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l"/>
            </a:pPr>
            <a:r>
              <a:rPr lang="ja-JP" altLang="en-US" sz="1066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こども</a:t>
            </a:r>
            <a:r>
              <a:rPr lang="ja-JP" altLang="en-US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未来</a:t>
            </a:r>
            <a:r>
              <a:rPr lang="ja-JP" altLang="en-US" sz="1066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アクション</a:t>
            </a:r>
            <a:r>
              <a:rPr lang="ja-JP" altLang="en-US" sz="1066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等</a:t>
            </a:r>
            <a:endParaRPr lang="en-US" altLang="ja-JP" sz="1066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5" name="コンテンツ プレースホルダー 2"/>
          <p:cNvSpPr txBox="1">
            <a:spLocks/>
          </p:cNvSpPr>
          <p:nvPr/>
        </p:nvSpPr>
        <p:spPr>
          <a:xfrm>
            <a:off x="957226" y="6469627"/>
            <a:ext cx="4933254" cy="29830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vert="horz" wrap="square" lIns="88626" tIns="44313" rIns="88626" bIns="44313" rtlCol="0">
            <a:sp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kumimoji="1"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357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（仮称）すみだ子ども・子育て応援プログラム</a:t>
            </a:r>
            <a:endParaRPr lang="ja-JP" altLang="en-US" sz="1163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6" name="ストライプ矢印 55"/>
          <p:cNvSpPr/>
          <p:nvPr/>
        </p:nvSpPr>
        <p:spPr>
          <a:xfrm>
            <a:off x="3113171" y="5536293"/>
            <a:ext cx="175962" cy="265879"/>
          </a:xfrm>
          <a:prstGeom prst="stripedRightArrow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745"/>
          </a:p>
        </p:txBody>
      </p:sp>
      <p:sp>
        <p:nvSpPr>
          <p:cNvPr id="58" name="ストライプ矢印 57"/>
          <p:cNvSpPr/>
          <p:nvPr/>
        </p:nvSpPr>
        <p:spPr>
          <a:xfrm rot="10800000">
            <a:off x="3580066" y="5550066"/>
            <a:ext cx="175962" cy="265879"/>
          </a:xfrm>
          <a:prstGeom prst="stripedRightArrow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745"/>
          </a:p>
        </p:txBody>
      </p:sp>
      <p:sp>
        <p:nvSpPr>
          <p:cNvPr id="59" name="コンテンツ プレースホルダー 2"/>
          <p:cNvSpPr txBox="1">
            <a:spLocks/>
          </p:cNvSpPr>
          <p:nvPr/>
        </p:nvSpPr>
        <p:spPr>
          <a:xfrm>
            <a:off x="956202" y="6780140"/>
            <a:ext cx="4933253" cy="5816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vert="horz" wrap="square" lIns="348923" tIns="44313" rIns="348923" bIns="44313" rtlCol="0">
            <a:sp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kumimoji="1"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291"/>
              </a:spcBef>
              <a:buNone/>
            </a:pPr>
            <a:r>
              <a:rPr lang="ja-JP" altLang="en-US" sz="1066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子ども・子育てに</a:t>
            </a:r>
            <a:r>
              <a:rPr lang="ja-JP" altLang="en-US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関わる施策のうち、新たに取り組む施策、特に</a:t>
            </a:r>
            <a:r>
              <a:rPr lang="ja-JP" altLang="en-US" sz="1066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強化・加速化する</a:t>
            </a:r>
            <a:r>
              <a:rPr lang="ja-JP" altLang="en-US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施策を取りまとめ</a:t>
            </a:r>
            <a:r>
              <a:rPr lang="ja-JP" altLang="en-US" sz="1066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、切れ目</a:t>
            </a:r>
            <a:r>
              <a:rPr lang="ja-JP" altLang="en-US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ない子育て支援を推進するとともに、区民に分かりやすく伝えていくことを目的に策定</a:t>
            </a:r>
            <a:endParaRPr lang="ja-JP" altLang="en-US" sz="1066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0" name="コンテンツ プレースホルダー 2"/>
          <p:cNvSpPr txBox="1">
            <a:spLocks/>
          </p:cNvSpPr>
          <p:nvPr/>
        </p:nvSpPr>
        <p:spPr>
          <a:xfrm>
            <a:off x="979297" y="8897940"/>
            <a:ext cx="4933253" cy="447460"/>
          </a:xfrm>
          <a:prstGeom prst="rect">
            <a:avLst/>
          </a:prstGeom>
          <a:ln w="12700">
            <a:solidFill>
              <a:schemeClr val="tx1"/>
            </a:solidFill>
            <a:prstDash val="sysDash"/>
          </a:ln>
        </p:spPr>
        <p:txBody>
          <a:bodyPr vert="horz" wrap="square" lIns="88626" tIns="44313" rIns="88626" bIns="44313" rtlCol="0">
            <a:sp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kumimoji="1"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163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次期 墨田区子ども・子育て支援総合計画</a:t>
            </a:r>
            <a:endParaRPr lang="en-US" altLang="ja-JP" sz="1163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163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（令和</a:t>
            </a:r>
            <a:r>
              <a:rPr lang="en-US" altLang="ja-JP" sz="1163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sz="1163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年度～）</a:t>
            </a:r>
            <a:endParaRPr lang="en-US" altLang="ja-JP" sz="1163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コンテンツ プレースホルダー 2"/>
          <p:cNvSpPr txBox="1">
            <a:spLocks/>
          </p:cNvSpPr>
          <p:nvPr/>
        </p:nvSpPr>
        <p:spPr>
          <a:xfrm>
            <a:off x="558198" y="8036578"/>
            <a:ext cx="2448805" cy="581549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88626" tIns="44313" rIns="88626" bIns="44313" rtlCol="0">
            <a:sp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kumimoji="1"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2324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l"/>
            </a:pPr>
            <a:r>
              <a:rPr lang="ja-JP" altLang="en-US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国の</a:t>
            </a:r>
            <a:r>
              <a:rPr lang="ja-JP" altLang="en-US" sz="1066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「こども</a:t>
            </a:r>
            <a:r>
              <a:rPr lang="ja-JP" altLang="en-US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大綱」</a:t>
            </a:r>
            <a:endParaRPr lang="en-US" altLang="ja-JP" sz="1066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2324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l"/>
            </a:pPr>
            <a:r>
              <a:rPr lang="ja-JP" altLang="en-US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都の</a:t>
            </a:r>
            <a:r>
              <a:rPr lang="ja-JP" altLang="en-US" sz="1066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「子供・子育て支援総合計画」</a:t>
            </a:r>
            <a:r>
              <a:rPr lang="ja-JP" altLang="en-US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等</a:t>
            </a:r>
            <a:endParaRPr lang="en-US" altLang="ja-JP" sz="1066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2" name="コンテンツ プレースホルダー 2"/>
          <p:cNvSpPr txBox="1">
            <a:spLocks/>
          </p:cNvSpPr>
          <p:nvPr/>
        </p:nvSpPr>
        <p:spPr>
          <a:xfrm>
            <a:off x="3877145" y="8040872"/>
            <a:ext cx="2300740" cy="581697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88626" tIns="44313" rIns="88626" bIns="44313" rtlCol="0">
            <a:sp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kumimoji="1"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2324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l"/>
            </a:pPr>
            <a:r>
              <a:rPr lang="ja-JP" altLang="en-US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墨田区子ども・</a:t>
            </a:r>
            <a:r>
              <a:rPr lang="ja-JP" altLang="en-US" sz="1066">
                <a:latin typeface="メイリオ" panose="020B0604030504040204" pitchFamily="50" charset="-128"/>
                <a:ea typeface="メイリオ" panose="020B0604030504040204" pitchFamily="50" charset="-128"/>
              </a:rPr>
              <a:t>子育て</a:t>
            </a:r>
            <a:r>
              <a:rPr lang="ja-JP" altLang="en-US" sz="1066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会議</a:t>
            </a:r>
            <a:endParaRPr lang="en-US" altLang="ja-JP" sz="1066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2324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l"/>
            </a:pPr>
            <a:r>
              <a:rPr lang="ja-JP" altLang="en-US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子ども・子育て支援ニーズ調査</a:t>
            </a:r>
            <a:endParaRPr lang="en-US" altLang="ja-JP" sz="1066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2324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l"/>
            </a:pPr>
            <a:r>
              <a:rPr lang="ja-JP" altLang="en-US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子どもの意見聴取　等</a:t>
            </a:r>
            <a:endParaRPr lang="en-US" altLang="ja-JP" sz="1066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コンテンツ プレースホルダー 2"/>
          <p:cNvSpPr txBox="1">
            <a:spLocks/>
          </p:cNvSpPr>
          <p:nvPr/>
        </p:nvSpPr>
        <p:spPr>
          <a:xfrm>
            <a:off x="300438" y="6767934"/>
            <a:ext cx="629551" cy="387799"/>
          </a:xfrm>
          <a:prstGeom prst="rect">
            <a:avLst/>
          </a:prstGeom>
          <a:noFill/>
          <a:ln>
            <a:noFill/>
          </a:ln>
        </p:spPr>
        <p:txBody>
          <a:bodyPr vert="horz" wrap="none" lIns="88626" tIns="44313" rIns="88626" bIns="44313" rtlCol="0">
            <a:sp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kumimoji="1"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969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969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969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endParaRPr lang="en-US" altLang="ja-JP" sz="969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sz="969" dirty="0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lang="ja-JP" altLang="en-US" sz="969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endParaRPr lang="en-US" altLang="ja-JP" sz="969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コンテンツ プレースホルダー 2"/>
          <p:cNvSpPr txBox="1">
            <a:spLocks/>
          </p:cNvSpPr>
          <p:nvPr/>
        </p:nvSpPr>
        <p:spPr>
          <a:xfrm>
            <a:off x="349746" y="8887123"/>
            <a:ext cx="629551" cy="387799"/>
          </a:xfrm>
          <a:prstGeom prst="rect">
            <a:avLst/>
          </a:prstGeom>
          <a:noFill/>
          <a:ln>
            <a:noFill/>
          </a:ln>
        </p:spPr>
        <p:txBody>
          <a:bodyPr vert="horz" wrap="none" lIns="88626" tIns="44313" rIns="88626" bIns="44313" rtlCol="0">
            <a:sp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kumimoji="1"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969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969" dirty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sz="969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endParaRPr lang="en-US" altLang="ja-JP" sz="969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sz="969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969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endParaRPr lang="en-US" altLang="ja-JP" sz="969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下矢印 25"/>
          <p:cNvSpPr/>
          <p:nvPr/>
        </p:nvSpPr>
        <p:spPr>
          <a:xfrm>
            <a:off x="3281721" y="7357721"/>
            <a:ext cx="328403" cy="1470084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745"/>
          </a:p>
        </p:txBody>
      </p:sp>
      <p:sp>
        <p:nvSpPr>
          <p:cNvPr id="66" name="コンテンツ プレースホルダー 2"/>
          <p:cNvSpPr txBox="1">
            <a:spLocks/>
          </p:cNvSpPr>
          <p:nvPr/>
        </p:nvSpPr>
        <p:spPr>
          <a:xfrm>
            <a:off x="3213559" y="8035142"/>
            <a:ext cx="452431" cy="581697"/>
          </a:xfrm>
          <a:prstGeom prst="rect">
            <a:avLst/>
          </a:prstGeom>
          <a:noFill/>
          <a:ln>
            <a:noFill/>
          </a:ln>
        </p:spPr>
        <p:txBody>
          <a:bodyPr vert="horz" wrap="none" lIns="88626" tIns="44313" rIns="88626" bIns="44313" rtlCol="0">
            <a:sp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kumimoji="1"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反映</a:t>
            </a:r>
            <a:endParaRPr lang="en-US" altLang="ja-JP" sz="1066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endParaRPr lang="en-US" altLang="ja-JP" sz="1066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整合</a:t>
            </a:r>
            <a:endParaRPr lang="en-US" altLang="ja-JP" sz="1066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コンテンツ プレースホルダー 2"/>
          <p:cNvSpPr txBox="1">
            <a:spLocks/>
          </p:cNvSpPr>
          <p:nvPr/>
        </p:nvSpPr>
        <p:spPr>
          <a:xfrm>
            <a:off x="1092341" y="7579885"/>
            <a:ext cx="878140" cy="238645"/>
          </a:xfrm>
          <a:prstGeom prst="rect">
            <a:avLst/>
          </a:prstGeom>
          <a:noFill/>
          <a:ln>
            <a:noFill/>
          </a:ln>
        </p:spPr>
        <p:txBody>
          <a:bodyPr vert="horz" wrap="none" lIns="88626" tIns="44313" rIns="88626" bIns="44313" rtlCol="0">
            <a:sp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kumimoji="1"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969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969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969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年度中</a:t>
            </a:r>
            <a:endParaRPr lang="en-US" altLang="ja-JP" sz="969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コンテンツ プレースホルダー 2"/>
          <p:cNvSpPr txBox="1">
            <a:spLocks/>
          </p:cNvSpPr>
          <p:nvPr/>
        </p:nvSpPr>
        <p:spPr>
          <a:xfrm>
            <a:off x="298761" y="4170814"/>
            <a:ext cx="754395" cy="25635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>
            <a:lvl1pPr marL="320040" indent="-320040" algn="l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kumimoji="1" sz="3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012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582"/>
              </a:spcBef>
              <a:buNone/>
            </a:pPr>
            <a:r>
              <a:rPr lang="ja-JP" altLang="en-US" sz="1066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イメージ</a:t>
            </a:r>
            <a:endParaRPr lang="en-US" altLang="ja-JP" sz="1066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コンテンツ プレースホルダー 2"/>
          <p:cNvSpPr txBox="1">
            <a:spLocks/>
          </p:cNvSpPr>
          <p:nvPr/>
        </p:nvSpPr>
        <p:spPr>
          <a:xfrm>
            <a:off x="6633173" y="1049313"/>
            <a:ext cx="5921331" cy="102754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wrap="square" lIns="88626" tIns="69785" rIns="88626" bIns="44313" rtlCol="0" anchor="ctr">
            <a:no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kumimoji="1"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163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≪基本理念≫</a:t>
            </a:r>
            <a:endParaRPr lang="en-US" altLang="ja-JP" sz="1066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 algn="ctr">
              <a:lnSpc>
                <a:spcPct val="100000"/>
              </a:lnSpc>
              <a:spcBef>
                <a:spcPts val="582"/>
              </a:spcBef>
              <a:buNone/>
            </a:pP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子どもの最善の利益を優先するまち　“こどもまんなか”　すみだ</a:t>
            </a:r>
          </a:p>
          <a:p>
            <a:pPr marL="0" indent="0">
              <a:lnSpc>
                <a:spcPct val="100000"/>
              </a:lnSpc>
              <a:spcBef>
                <a:spcPts val="1163"/>
              </a:spcBef>
              <a:buNone/>
            </a:pPr>
            <a:r>
              <a:rPr lang="ja-JP" altLang="en-US" sz="1163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～ 切れ目ない子ども・子育て支援で笑顔あふれるまち</a:t>
            </a:r>
            <a:r>
              <a:rPr lang="ja-JP" altLang="en-US" sz="1163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へ</a:t>
            </a:r>
            <a:r>
              <a:rPr lang="ja-JP" altLang="en-US" sz="1163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～</a:t>
            </a:r>
            <a:endParaRPr lang="en-US" altLang="ja-JP" sz="1163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コンテンツ プレースホルダー 2"/>
          <p:cNvSpPr txBox="1">
            <a:spLocks/>
          </p:cNvSpPr>
          <p:nvPr/>
        </p:nvSpPr>
        <p:spPr>
          <a:xfrm>
            <a:off x="6633174" y="2160037"/>
            <a:ext cx="5921330" cy="253158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wrap="square" lIns="88626" tIns="69785" rIns="88626" bIns="44313" rtlCol="0" anchor="t">
            <a:no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kumimoji="1"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163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≪考え方</a:t>
            </a:r>
            <a:r>
              <a:rPr lang="ja-JP" altLang="en-US" sz="1163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・イメージ≫</a:t>
            </a:r>
            <a:endParaRPr lang="en-US" altLang="ja-JP" sz="1066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36" name="グループ化 35"/>
          <p:cNvGrpSpPr/>
          <p:nvPr/>
        </p:nvGrpSpPr>
        <p:grpSpPr>
          <a:xfrm>
            <a:off x="6862718" y="3175287"/>
            <a:ext cx="4927117" cy="1358050"/>
            <a:chOff x="768509" y="6512352"/>
            <a:chExt cx="5083535" cy="1401162"/>
          </a:xfrm>
        </p:grpSpPr>
        <p:sp>
          <p:nvSpPr>
            <p:cNvPr id="37" name="コンテンツ プレースホルダー 2"/>
            <p:cNvSpPr txBox="1">
              <a:spLocks/>
            </p:cNvSpPr>
            <p:nvPr/>
          </p:nvSpPr>
          <p:spPr>
            <a:xfrm>
              <a:off x="3615534" y="6652016"/>
              <a:ext cx="2236510" cy="276999"/>
            </a:xfrm>
            <a:prstGeom prst="rect">
              <a:avLst/>
            </a:prstGeom>
            <a:ln>
              <a:noFill/>
            </a:ln>
          </p:spPr>
          <p:txBody>
            <a:bodyPr vert="horz" wrap="none" lIns="88626" tIns="44313" rIns="88626" bIns="44313" rtlCol="0">
              <a:sp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kumimoji="1" sz="157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kumimoji="1" sz="112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kumimoji="1"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kumimoji="1"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kumimoji="1"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kumimoji="1"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kumimoji="1"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kumimoji="1"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spcBef>
                  <a:spcPts val="582"/>
                </a:spcBef>
                <a:buNone/>
              </a:pPr>
              <a:r>
                <a:rPr lang="ja-JP" altLang="en-US" sz="1163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❶ 子どもの豊かな育ちの確保</a:t>
              </a:r>
              <a:endParaRPr lang="en-US" altLang="ja-JP" sz="1163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38" name="グループ化 37"/>
            <p:cNvGrpSpPr/>
            <p:nvPr/>
          </p:nvGrpSpPr>
          <p:grpSpPr>
            <a:xfrm>
              <a:off x="768509" y="6512352"/>
              <a:ext cx="2667810" cy="1401162"/>
              <a:chOff x="761190" y="3200654"/>
              <a:chExt cx="2667810" cy="1401162"/>
            </a:xfrm>
          </p:grpSpPr>
          <p:sp>
            <p:nvSpPr>
              <p:cNvPr id="47" name="フローチャート: 磁気ディスク 46"/>
              <p:cNvSpPr/>
              <p:nvPr/>
            </p:nvSpPr>
            <p:spPr>
              <a:xfrm>
                <a:off x="761190" y="4053185"/>
                <a:ext cx="2667810" cy="548631"/>
              </a:xfrm>
              <a:prstGeom prst="flowChartMagneticDisk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  <a:effectLst>
                <a:outerShdw blurRad="190500" dir="5400000" sx="90000" sy="-19000" rotWithShape="0">
                  <a:prstClr val="black">
                    <a:alpha val="1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745"/>
              </a:p>
            </p:txBody>
          </p:sp>
          <p:sp>
            <p:nvSpPr>
              <p:cNvPr id="48" name="フローチャート: 磁気ディスク 47"/>
              <p:cNvSpPr/>
              <p:nvPr/>
            </p:nvSpPr>
            <p:spPr>
              <a:xfrm>
                <a:off x="1299480" y="3820645"/>
                <a:ext cx="1591231" cy="367774"/>
              </a:xfrm>
              <a:prstGeom prst="flowChartMagneticDisk">
                <a:avLst/>
              </a:prstGeom>
              <a:solidFill>
                <a:schemeClr val="bg1">
                  <a:lumMod val="95000"/>
                </a:schemeClr>
              </a:solidFill>
              <a:ln w="6350">
                <a:solidFill>
                  <a:schemeClr val="tx1"/>
                </a:solidFill>
              </a:ln>
              <a:effectLst>
                <a:outerShdw blurRad="190500" dir="5400000" sx="90000" sy="-19000" rotWithShape="0">
                  <a:prstClr val="black">
                    <a:alpha val="1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745"/>
              </a:p>
            </p:txBody>
          </p:sp>
          <p:sp>
            <p:nvSpPr>
              <p:cNvPr id="52" name="フローチャート: 磁気ディスク 51"/>
              <p:cNvSpPr/>
              <p:nvPr/>
            </p:nvSpPr>
            <p:spPr>
              <a:xfrm>
                <a:off x="1745904" y="3597789"/>
                <a:ext cx="698383" cy="291036"/>
              </a:xfrm>
              <a:prstGeom prst="flowChartMagneticDisk">
                <a:avLst/>
              </a:prstGeom>
              <a:solidFill>
                <a:schemeClr val="bg1">
                  <a:lumMod val="85000"/>
                </a:schemeClr>
              </a:solidFill>
              <a:ln w="6350">
                <a:solidFill>
                  <a:schemeClr val="tx1"/>
                </a:solidFill>
              </a:ln>
              <a:effectLst>
                <a:outerShdw blurRad="190500" dir="5400000" sx="90000" sy="-19000" rotWithShape="0">
                  <a:prstClr val="black">
                    <a:alpha val="1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745"/>
              </a:p>
            </p:txBody>
          </p:sp>
          <p:sp>
            <p:nvSpPr>
              <p:cNvPr id="57" name="テキスト ボックス 56"/>
              <p:cNvSpPr txBox="1"/>
              <p:nvPr/>
            </p:nvSpPr>
            <p:spPr>
              <a:xfrm>
                <a:off x="1824983" y="4360375"/>
                <a:ext cx="540224" cy="175044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none" tIns="17446" bIns="0" rtlCol="0" anchor="ctr">
                <a:noAutofit/>
              </a:bodyPr>
              <a:lstStyle/>
              <a:p>
                <a:pPr algn="ctr"/>
                <a:r>
                  <a:rPr lang="ja-JP" altLang="en-US" sz="969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墨田区</a:t>
                </a:r>
              </a:p>
            </p:txBody>
          </p:sp>
          <p:sp>
            <p:nvSpPr>
              <p:cNvPr id="63" name="テキスト ボックス 62"/>
              <p:cNvSpPr txBox="1"/>
              <p:nvPr/>
            </p:nvSpPr>
            <p:spPr>
              <a:xfrm>
                <a:off x="1824983" y="3983486"/>
                <a:ext cx="540224" cy="175044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none" tIns="17446" bIns="0" rtlCol="0" anchor="ctr">
                <a:noAutofit/>
              </a:bodyPr>
              <a:lstStyle/>
              <a:p>
                <a:pPr algn="ctr"/>
                <a:r>
                  <a:rPr lang="ja-JP" altLang="en-US" sz="969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地域</a:t>
                </a:r>
              </a:p>
            </p:txBody>
          </p:sp>
          <p:sp>
            <p:nvSpPr>
              <p:cNvPr id="64" name="テキスト ボックス 63"/>
              <p:cNvSpPr txBox="1"/>
              <p:nvPr/>
            </p:nvSpPr>
            <p:spPr>
              <a:xfrm>
                <a:off x="1824983" y="3707269"/>
                <a:ext cx="540224" cy="175044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none" tIns="17446" bIns="0" rtlCol="0" anchor="ctr">
                <a:noAutofit/>
              </a:bodyPr>
              <a:lstStyle/>
              <a:p>
                <a:pPr algn="ctr"/>
                <a:r>
                  <a:rPr lang="ja-JP" altLang="en-US" sz="969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家庭</a:t>
                </a:r>
                <a:endParaRPr lang="en-US" altLang="ja-JP" sz="969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65" name="テキスト ボックス 64"/>
              <p:cNvSpPr txBox="1"/>
              <p:nvPr/>
            </p:nvSpPr>
            <p:spPr>
              <a:xfrm>
                <a:off x="1824983" y="3200654"/>
                <a:ext cx="540224" cy="175044"/>
              </a:xfrm>
              <a:prstGeom prst="roundRect">
                <a:avLst>
                  <a:gd name="adj" fmla="val 50000"/>
                </a:avLst>
              </a:prstGeom>
              <a:noFill/>
              <a:ln w="3175">
                <a:noFill/>
              </a:ln>
            </p:spPr>
            <p:txBody>
              <a:bodyPr wrap="none" tIns="17446" bIns="0" rtlCol="0" anchor="ctr">
                <a:noAutofit/>
              </a:bodyPr>
              <a:lstStyle/>
              <a:p>
                <a:pPr algn="ctr"/>
                <a:r>
                  <a:rPr lang="ja-JP" altLang="en-US" sz="969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子ども</a:t>
                </a:r>
                <a:endParaRPr lang="en-US" altLang="ja-JP" sz="969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grpSp>
            <p:nvGrpSpPr>
              <p:cNvPr id="67" name="グループ化 66"/>
              <p:cNvGrpSpPr/>
              <p:nvPr/>
            </p:nvGrpSpPr>
            <p:grpSpPr>
              <a:xfrm>
                <a:off x="1924138" y="3393160"/>
                <a:ext cx="341914" cy="244352"/>
                <a:chOff x="1942059" y="3130458"/>
                <a:chExt cx="293394" cy="209677"/>
              </a:xfrm>
            </p:grpSpPr>
            <p:pic>
              <p:nvPicPr>
                <p:cNvPr id="68" name="図 67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42059" y="3130464"/>
                  <a:ext cx="152923" cy="209671"/>
                </a:xfrm>
                <a:prstGeom prst="rect">
                  <a:avLst/>
                </a:prstGeom>
              </p:spPr>
            </p:pic>
            <p:pic>
              <p:nvPicPr>
                <p:cNvPr id="69" name="図 68"/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85824" y="3130458"/>
                  <a:ext cx="149629" cy="209671"/>
                </a:xfrm>
                <a:prstGeom prst="rect">
                  <a:avLst/>
                </a:prstGeom>
              </p:spPr>
            </p:pic>
          </p:grpSp>
        </p:grpSp>
        <p:sp>
          <p:nvSpPr>
            <p:cNvPr id="39" name="コンテンツ プレースホルダー 2"/>
            <p:cNvSpPr txBox="1">
              <a:spLocks/>
            </p:cNvSpPr>
            <p:nvPr/>
          </p:nvSpPr>
          <p:spPr>
            <a:xfrm>
              <a:off x="3615534" y="6911473"/>
              <a:ext cx="2082621" cy="276999"/>
            </a:xfrm>
            <a:prstGeom prst="rect">
              <a:avLst/>
            </a:prstGeom>
            <a:ln>
              <a:noFill/>
            </a:ln>
          </p:spPr>
          <p:txBody>
            <a:bodyPr vert="horz" wrap="none" lIns="88626" tIns="44313" rIns="88626" bIns="44313" rtlCol="0">
              <a:sp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kumimoji="1" sz="157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kumimoji="1" sz="112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kumimoji="1"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kumimoji="1"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kumimoji="1"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kumimoji="1"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kumimoji="1"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kumimoji="1"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spcBef>
                  <a:spcPts val="582"/>
                </a:spcBef>
                <a:buNone/>
              </a:pPr>
              <a:r>
                <a:rPr lang="ja-JP" altLang="en-US" sz="1163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❷ 子育て家庭への支援充実</a:t>
              </a:r>
            </a:p>
          </p:txBody>
        </p:sp>
        <p:sp>
          <p:nvSpPr>
            <p:cNvPr id="41" name="コンテンツ プレースホルダー 2"/>
            <p:cNvSpPr txBox="1">
              <a:spLocks/>
            </p:cNvSpPr>
            <p:nvPr/>
          </p:nvSpPr>
          <p:spPr>
            <a:xfrm>
              <a:off x="3631457" y="7366391"/>
              <a:ext cx="1568974" cy="276973"/>
            </a:xfrm>
            <a:prstGeom prst="rect">
              <a:avLst/>
            </a:prstGeom>
            <a:ln>
              <a:noFill/>
            </a:ln>
          </p:spPr>
          <p:txBody>
            <a:bodyPr vert="horz" wrap="none" lIns="88626" tIns="44313" rIns="88626" bIns="44313" rtlCol="0">
              <a:spAutoFit/>
            </a:bodyPr>
            <a:lstStyle>
              <a:lvl1pPr marL="128588" indent="-128588" algn="l" defTabSz="514350" rtl="0" eaLnBrk="1" latinLnBrk="0" hangingPunct="1">
                <a:lnSpc>
                  <a:spcPct val="90000"/>
                </a:lnSpc>
                <a:spcBef>
                  <a:spcPts val="563"/>
                </a:spcBef>
                <a:buFont typeface="Arial" panose="020B0604020202020204" pitchFamily="34" charset="0"/>
                <a:buChar char="•"/>
                <a:defRPr kumimoji="1" sz="157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857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429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kumimoji="1" sz="112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001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kumimoji="1"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572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kumimoji="1"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1446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kumimoji="1"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7163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kumimoji="1"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8813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kumimoji="1"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85988" indent="-128588" algn="l" defTabSz="514350" rtl="0" eaLnBrk="1" latinLnBrk="0" hangingPunct="1">
                <a:lnSpc>
                  <a:spcPct val="90000"/>
                </a:lnSpc>
                <a:spcBef>
                  <a:spcPts val="281"/>
                </a:spcBef>
                <a:buFont typeface="Arial" panose="020B0604020202020204" pitchFamily="34" charset="0"/>
                <a:buChar char="•"/>
                <a:defRPr kumimoji="1"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spcBef>
                  <a:spcPts val="582"/>
                </a:spcBef>
                <a:buNone/>
              </a:pPr>
              <a:r>
                <a:rPr lang="ja-JP" altLang="en-US" sz="1163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❸子育て環境の整備</a:t>
              </a:r>
              <a:endParaRPr lang="ja-JP" altLang="en-US" sz="1066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42" name="直線矢印コネクタ 41"/>
            <p:cNvCxnSpPr/>
            <p:nvPr/>
          </p:nvCxnSpPr>
          <p:spPr>
            <a:xfrm flipH="1">
              <a:off x="2372527" y="6786957"/>
              <a:ext cx="125893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矢印コネクタ 42"/>
            <p:cNvCxnSpPr/>
            <p:nvPr/>
          </p:nvCxnSpPr>
          <p:spPr>
            <a:xfrm flipH="1">
              <a:off x="2434482" y="7055760"/>
              <a:ext cx="119697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矢印コネクタ 43"/>
            <p:cNvCxnSpPr/>
            <p:nvPr/>
          </p:nvCxnSpPr>
          <p:spPr>
            <a:xfrm flipH="1">
              <a:off x="2863107" y="7320704"/>
              <a:ext cx="76835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矢印コネクタ 44"/>
            <p:cNvCxnSpPr/>
            <p:nvPr/>
          </p:nvCxnSpPr>
          <p:spPr>
            <a:xfrm flipH="1">
              <a:off x="3406032" y="7679974"/>
              <a:ext cx="22542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コンテンツ プレースホルダー 2"/>
          <p:cNvSpPr txBox="1">
            <a:spLocks/>
          </p:cNvSpPr>
          <p:nvPr/>
        </p:nvSpPr>
        <p:spPr>
          <a:xfrm>
            <a:off x="6760250" y="7899910"/>
            <a:ext cx="4957368" cy="650743"/>
          </a:xfrm>
          <a:prstGeom prst="rect">
            <a:avLst/>
          </a:prstGeom>
          <a:ln>
            <a:noFill/>
          </a:ln>
        </p:spPr>
        <p:txBody>
          <a:bodyPr vert="horz" wrap="square" lIns="88626" tIns="69785" rIns="88626" bIns="44313" rtlCol="0" anchor="t">
            <a:sp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kumimoji="1"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16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６月下旬　　</a:t>
            </a:r>
            <a:r>
              <a:rPr lang="ja-JP" altLang="en-US" sz="116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議会報告（策定の考え方）</a:t>
            </a:r>
            <a:endParaRPr lang="en-US" altLang="ja-JP" sz="116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16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７月　　　　</a:t>
            </a:r>
            <a:r>
              <a:rPr lang="ja-JP" altLang="en-US" sz="116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子ども・子育て</a:t>
            </a:r>
            <a:r>
              <a:rPr lang="ja-JP" altLang="en-US" sz="116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会議</a:t>
            </a:r>
            <a:endParaRPr lang="en-US" altLang="ja-JP" sz="116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16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９月　　　　議会報告（応援プログラム発表）</a:t>
            </a:r>
            <a:endParaRPr lang="en-US" altLang="ja-JP" sz="116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6561655" y="733931"/>
            <a:ext cx="5814433" cy="298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357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357" b="1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．</a:t>
            </a:r>
            <a:r>
              <a:rPr lang="ja-JP" altLang="en-US" sz="1357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基本</a:t>
            </a:r>
            <a:r>
              <a:rPr lang="ja-JP" altLang="en-US" sz="1357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理念</a:t>
            </a:r>
            <a:r>
              <a:rPr lang="ja-JP" altLang="en-US" sz="1357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と考え方（案）</a:t>
            </a:r>
            <a:endParaRPr lang="ja-JP" altLang="en-US" sz="1357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6594826" y="4877044"/>
            <a:ext cx="3602183" cy="298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357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357" b="1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．</a:t>
            </a:r>
            <a:r>
              <a:rPr lang="ja-JP" altLang="en-US" sz="1357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応援プログラム</a:t>
            </a:r>
            <a:r>
              <a:rPr lang="ja-JP" altLang="en-US" sz="1357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en-US" sz="1357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内容</a:t>
            </a:r>
            <a:r>
              <a:rPr lang="ja-JP" altLang="en-US" sz="1357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lang="en-US" altLang="ja-JP" sz="1357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357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案</a:t>
            </a:r>
            <a:r>
              <a:rPr lang="en-US" altLang="ja-JP" sz="1357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ja-JP" altLang="en-US" sz="1357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6" name="テキスト ボックス 195"/>
          <p:cNvSpPr txBox="1"/>
          <p:nvPr/>
        </p:nvSpPr>
        <p:spPr>
          <a:xfrm>
            <a:off x="6557214" y="7599088"/>
            <a:ext cx="5814433" cy="301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357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357" b="1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．</a:t>
            </a:r>
            <a:r>
              <a:rPr lang="ja-JP" altLang="en-US" sz="1357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今後のスケジュール  </a:t>
            </a:r>
            <a:r>
              <a:rPr lang="en-US" altLang="ja-JP" sz="1357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357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案</a:t>
            </a:r>
            <a:r>
              <a:rPr lang="en-US" altLang="ja-JP" sz="1357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ja-JP" altLang="en-US" sz="1357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 flipH="1">
            <a:off x="9637575" y="3961610"/>
            <a:ext cx="2" cy="34717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直線コネクタ 76"/>
          <p:cNvCxnSpPr/>
          <p:nvPr/>
        </p:nvCxnSpPr>
        <p:spPr>
          <a:xfrm flipH="1" flipV="1">
            <a:off x="9637578" y="4128747"/>
            <a:ext cx="80916" cy="37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3" name="コンテンツ プレースホルダー 2"/>
          <p:cNvSpPr txBox="1">
            <a:spLocks/>
          </p:cNvSpPr>
          <p:nvPr/>
        </p:nvSpPr>
        <p:spPr>
          <a:xfrm>
            <a:off x="6617679" y="5180462"/>
            <a:ext cx="6420988" cy="2361981"/>
          </a:xfrm>
          <a:prstGeom prst="rect">
            <a:avLst/>
          </a:prstGeom>
          <a:ln>
            <a:noFill/>
          </a:ln>
        </p:spPr>
        <p:txBody>
          <a:bodyPr vert="horz" wrap="square" lIns="88626" tIns="69785" rIns="88626" bIns="44313" rtlCol="0" anchor="t">
            <a:sp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kumimoji="1"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ja-JP" altLang="en-US" sz="116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❶ </a:t>
            </a:r>
            <a:r>
              <a:rPr lang="ja-JP" altLang="en-US" sz="116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子どもの</a:t>
            </a:r>
            <a:r>
              <a:rPr lang="ja-JP" altLang="en-US" sz="116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豊かな育ちの</a:t>
            </a:r>
            <a:r>
              <a:rPr lang="ja-JP" altLang="en-US" sz="116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確保</a:t>
            </a:r>
            <a:endParaRPr lang="ja-JP" altLang="en-US" sz="116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ja-JP" altLang="en-US" sz="116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6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・子ども</a:t>
            </a:r>
            <a:r>
              <a:rPr lang="ja-JP" altLang="en-US" sz="116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の居場所確保に関連する</a:t>
            </a:r>
            <a:r>
              <a:rPr lang="ja-JP" altLang="en-US" sz="116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施策</a:t>
            </a:r>
            <a:endParaRPr lang="en-US" altLang="ja-JP" sz="116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ja-JP" altLang="en-US" sz="116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6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・子ども</a:t>
            </a:r>
            <a:r>
              <a:rPr lang="ja-JP" altLang="en-US" sz="116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en-US" sz="116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学び</a:t>
            </a:r>
            <a:r>
              <a:rPr lang="ja-JP" altLang="en-US" sz="116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支援</a:t>
            </a:r>
            <a:r>
              <a:rPr lang="ja-JP" altLang="en-US" sz="116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lang="ja-JP" altLang="en-US" sz="116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関連する</a:t>
            </a:r>
            <a:r>
              <a:rPr lang="ja-JP" altLang="en-US" sz="116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施策</a:t>
            </a:r>
            <a:endParaRPr lang="en-US" altLang="ja-JP" sz="116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ja-JP" altLang="en-US" sz="116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❷ </a:t>
            </a:r>
            <a:r>
              <a:rPr lang="ja-JP" altLang="en-US" sz="116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子育て</a:t>
            </a:r>
            <a:r>
              <a:rPr lang="ja-JP" altLang="en-US" sz="116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家庭への支援</a:t>
            </a:r>
            <a:r>
              <a:rPr lang="ja-JP" altLang="en-US" sz="116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充実</a:t>
            </a:r>
            <a:endParaRPr lang="ja-JP" altLang="en-US" sz="116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ja-JP" altLang="en-US" sz="116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6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・経済的</a:t>
            </a:r>
            <a:r>
              <a:rPr lang="ja-JP" altLang="en-US" sz="116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負担の軽減に関連する</a:t>
            </a:r>
            <a:r>
              <a:rPr lang="ja-JP" altLang="en-US" sz="116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施策</a:t>
            </a:r>
            <a:endParaRPr lang="en-US" altLang="ja-JP" sz="116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ja-JP" altLang="en-US" sz="116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・親</a:t>
            </a:r>
            <a:r>
              <a:rPr lang="ja-JP" altLang="en-US" sz="116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と子の健康づくりに関連する</a:t>
            </a:r>
            <a:r>
              <a:rPr lang="ja-JP" altLang="en-US" sz="116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施策</a:t>
            </a:r>
            <a:endParaRPr lang="ja-JP" altLang="en-US" sz="116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ja-JP" altLang="en-US" sz="116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❸ </a:t>
            </a:r>
            <a:r>
              <a:rPr lang="ja-JP" altLang="en-US" sz="116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子育て環境の整備</a:t>
            </a:r>
            <a:endParaRPr lang="en-US" altLang="ja-JP" sz="116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ja-JP" altLang="en-US" sz="116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6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・ＤＸ</a:t>
            </a:r>
            <a:r>
              <a:rPr lang="ja-JP" altLang="en-US" sz="116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によるサービス向上に関連する</a:t>
            </a:r>
            <a:r>
              <a:rPr lang="ja-JP" altLang="en-US" sz="116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施策</a:t>
            </a:r>
            <a:endParaRPr lang="en-US" altLang="ja-JP" sz="116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ja-JP" altLang="en-US" sz="116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6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・行政</a:t>
            </a:r>
            <a:r>
              <a:rPr lang="ja-JP" altLang="en-US" sz="116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（国・</a:t>
            </a:r>
            <a:r>
              <a:rPr lang="ja-JP" altLang="en-US" sz="116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都）</a:t>
            </a:r>
            <a:r>
              <a:rPr lang="ja-JP" altLang="en-US" sz="116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による支援</a:t>
            </a:r>
            <a:r>
              <a:rPr lang="ja-JP" altLang="en-US" sz="116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施策</a:t>
            </a:r>
            <a:endParaRPr lang="en-US" altLang="ja-JP" sz="116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ja-JP" altLang="en-US" sz="116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6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・子ども</a:t>
            </a:r>
            <a:r>
              <a:rPr lang="ja-JP" altLang="en-US" sz="116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・子育て、教育、福祉、</a:t>
            </a:r>
            <a:r>
              <a:rPr lang="ja-JP" altLang="en-US" sz="116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保健 各分野の連携強化に関する施策</a:t>
            </a:r>
            <a:endParaRPr lang="en-US" altLang="ja-JP" sz="116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4" name="コンテンツ プレースホルダー 2"/>
          <p:cNvSpPr txBox="1">
            <a:spLocks/>
          </p:cNvSpPr>
          <p:nvPr/>
        </p:nvSpPr>
        <p:spPr>
          <a:xfrm>
            <a:off x="6828850" y="2458719"/>
            <a:ext cx="5611804" cy="607418"/>
          </a:xfrm>
          <a:prstGeom prst="rect">
            <a:avLst/>
          </a:prstGeom>
          <a:ln>
            <a:noFill/>
          </a:ln>
        </p:spPr>
        <p:txBody>
          <a:bodyPr vert="horz" wrap="square" lIns="88626" tIns="69785" rIns="88626" bIns="44313" rtlCol="0" anchor="t">
            <a:sp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kumimoji="1"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582"/>
              </a:spcBef>
              <a:buNone/>
            </a:pPr>
            <a:r>
              <a:rPr lang="ja-JP" altLang="en-US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「“こどもまんなか</a:t>
            </a:r>
            <a:r>
              <a:rPr lang="ja-JP" altLang="en-US" sz="1066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”すみ</a:t>
            </a:r>
            <a:r>
              <a:rPr lang="ja-JP" altLang="en-US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だ」の実現に向けて、</a:t>
            </a:r>
            <a:r>
              <a:rPr lang="en-US" altLang="ja-JP" sz="1066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『</a:t>
            </a:r>
            <a:r>
              <a:rPr lang="ja-JP" altLang="en-US" sz="1066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子ども</a:t>
            </a:r>
            <a:r>
              <a:rPr lang="en-US" altLang="ja-JP" sz="1066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』『</a:t>
            </a:r>
            <a:r>
              <a:rPr lang="ja-JP" altLang="en-US" sz="1066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子育て家庭</a:t>
            </a:r>
            <a:r>
              <a:rPr lang="en-US" altLang="ja-JP" sz="1066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』</a:t>
            </a:r>
            <a:r>
              <a:rPr lang="ja-JP" altLang="en-US" sz="1066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に対する支援を強化するとともに</a:t>
            </a:r>
            <a:r>
              <a:rPr lang="en-US" altLang="ja-JP" sz="1066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『</a:t>
            </a:r>
            <a:r>
              <a:rPr lang="ja-JP" altLang="en-US" sz="1066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地域・行政</a:t>
            </a:r>
            <a:r>
              <a:rPr lang="en-US" altLang="ja-JP" sz="1066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』</a:t>
            </a:r>
            <a:r>
              <a:rPr lang="ja-JP" altLang="en-US" sz="1066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における子育て環境を</a:t>
            </a:r>
            <a:r>
              <a:rPr lang="ja-JP" altLang="en-US" sz="1066" dirty="0">
                <a:latin typeface="メイリオ" panose="020B0604030504040204" pitchFamily="50" charset="-128"/>
                <a:ea typeface="メイリオ" panose="020B0604030504040204" pitchFamily="50" charset="-128"/>
              </a:rPr>
              <a:t>整備</a:t>
            </a:r>
            <a:r>
              <a:rPr lang="ja-JP" altLang="en-US" sz="1066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し、庁内横断的に切れ目ない子ども・子育て支援の充実を図っていく。</a:t>
            </a:r>
            <a:endParaRPr lang="en-US" altLang="ja-JP" sz="1066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264900" y="362989"/>
            <a:ext cx="1416050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令和５年５月３１日</a:t>
            </a:r>
            <a:endParaRPr kumimoji="1"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kumimoji="1" lang="ja-JP" altLang="en-US" sz="1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</a:t>
            </a:r>
            <a:r>
              <a:rPr kumimoji="1"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子ども</a:t>
            </a:r>
            <a:r>
              <a:rPr kumimoji="1"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・子育て</a:t>
            </a:r>
            <a:r>
              <a:rPr kumimoji="1"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会議</a:t>
            </a:r>
            <a:endParaRPr kumimoji="1"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70" name="ストライプ矢印 69"/>
          <p:cNvSpPr/>
          <p:nvPr/>
        </p:nvSpPr>
        <p:spPr>
          <a:xfrm>
            <a:off x="3101501" y="8200762"/>
            <a:ext cx="175962" cy="265879"/>
          </a:xfrm>
          <a:prstGeom prst="stripedRightArrow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745"/>
          </a:p>
        </p:txBody>
      </p:sp>
      <p:sp>
        <p:nvSpPr>
          <p:cNvPr id="75" name="ストライプ矢印 74"/>
          <p:cNvSpPr/>
          <p:nvPr/>
        </p:nvSpPr>
        <p:spPr>
          <a:xfrm rot="10800000">
            <a:off x="3586841" y="8200762"/>
            <a:ext cx="175962" cy="265879"/>
          </a:xfrm>
          <a:prstGeom prst="stripedRightArrow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745"/>
          </a:p>
        </p:txBody>
      </p:sp>
      <p:sp>
        <p:nvSpPr>
          <p:cNvPr id="30" name="正方形/長方形 29"/>
          <p:cNvSpPr/>
          <p:nvPr/>
        </p:nvSpPr>
        <p:spPr>
          <a:xfrm>
            <a:off x="1928541" y="7545014"/>
            <a:ext cx="2939793" cy="29312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63" dirty="0">
                <a:solidFill>
                  <a:schemeClr val="tx1"/>
                </a:solidFill>
              </a:rPr>
              <a:t>　　</a:t>
            </a:r>
            <a:r>
              <a:rPr lang="ja-JP" altLang="en-US" sz="1163" b="1" dirty="0" smtClean="0">
                <a:solidFill>
                  <a:schemeClr val="tx1"/>
                </a:solidFill>
                <a:latin typeface="+mj-ea"/>
                <a:ea typeface="+mj-ea"/>
              </a:rPr>
              <a:t>新保健</a:t>
            </a:r>
            <a:r>
              <a:rPr lang="ja-JP" altLang="en-US" sz="1163" b="1" dirty="0">
                <a:solidFill>
                  <a:schemeClr val="tx1"/>
                </a:solidFill>
                <a:latin typeface="+mj-ea"/>
                <a:ea typeface="+mj-ea"/>
              </a:rPr>
              <a:t>施設等複合施設　</a:t>
            </a:r>
            <a:r>
              <a:rPr lang="ja-JP" altLang="en-US" sz="1163" b="1" dirty="0" smtClean="0">
                <a:solidFill>
                  <a:schemeClr val="tx1"/>
                </a:solidFill>
                <a:latin typeface="+mj-ea"/>
                <a:ea typeface="+mj-ea"/>
              </a:rPr>
              <a:t>供用</a:t>
            </a:r>
            <a:r>
              <a:rPr lang="ja-JP" altLang="en-US" sz="1163" b="1" dirty="0">
                <a:solidFill>
                  <a:schemeClr val="tx1"/>
                </a:solidFill>
                <a:latin typeface="+mj-ea"/>
                <a:ea typeface="+mj-ea"/>
              </a:rPr>
              <a:t>開始</a:t>
            </a: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11185182" y="101365"/>
            <a:ext cx="14160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資料７</a:t>
            </a:r>
            <a:endParaRPr kumimoji="1"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676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1790</TotalTime>
  <Words>829</Words>
  <Application>Microsoft Office PowerPoint</Application>
  <PresentationFormat>A3 297x420 mm</PresentationFormat>
  <Paragraphs>72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ＭＳ Ｐ明朝</vt:lpstr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「（仮称）すみだ子ども・子育て応援プログラム」策定の考え方について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（仮称）すみだ子ども・子育て応援プログラム　骨子</dc:title>
  <dc:creator>内匠 庸介</dc:creator>
  <cp:lastModifiedBy>Windows ユーザー</cp:lastModifiedBy>
  <cp:revision>172</cp:revision>
  <cp:lastPrinted>2023-05-29T06:05:40Z</cp:lastPrinted>
  <dcterms:created xsi:type="dcterms:W3CDTF">2023-04-18T01:46:03Z</dcterms:created>
  <dcterms:modified xsi:type="dcterms:W3CDTF">2023-05-29T07:19:44Z</dcterms:modified>
</cp:coreProperties>
</file>