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Lst>
  <p:sldSz cx="10477500" cy="7597775"/>
  <p:notesSz cx="6797675" cy="9926638"/>
  <p:defaultTextStyle>
    <a:defPPr>
      <a:defRPr lang="ja-JP"/>
    </a:defPPr>
    <a:lvl1pPr marL="0" algn="l" defTabSz="1032815" rtl="0" eaLnBrk="1" latinLnBrk="0" hangingPunct="1">
      <a:defRPr kumimoji="1" sz="2000" kern="1200">
        <a:solidFill>
          <a:schemeClr val="tx1"/>
        </a:solidFill>
        <a:latin typeface="+mn-lt"/>
        <a:ea typeface="+mn-ea"/>
        <a:cs typeface="+mn-cs"/>
      </a:defRPr>
    </a:lvl1pPr>
    <a:lvl2pPr marL="516407" algn="l" defTabSz="1032815" rtl="0" eaLnBrk="1" latinLnBrk="0" hangingPunct="1">
      <a:defRPr kumimoji="1" sz="2000" kern="1200">
        <a:solidFill>
          <a:schemeClr val="tx1"/>
        </a:solidFill>
        <a:latin typeface="+mn-lt"/>
        <a:ea typeface="+mn-ea"/>
        <a:cs typeface="+mn-cs"/>
      </a:defRPr>
    </a:lvl2pPr>
    <a:lvl3pPr marL="1032815" algn="l" defTabSz="1032815" rtl="0" eaLnBrk="1" latinLnBrk="0" hangingPunct="1">
      <a:defRPr kumimoji="1" sz="2000" kern="1200">
        <a:solidFill>
          <a:schemeClr val="tx1"/>
        </a:solidFill>
        <a:latin typeface="+mn-lt"/>
        <a:ea typeface="+mn-ea"/>
        <a:cs typeface="+mn-cs"/>
      </a:defRPr>
    </a:lvl3pPr>
    <a:lvl4pPr marL="1549222" algn="l" defTabSz="1032815" rtl="0" eaLnBrk="1" latinLnBrk="0" hangingPunct="1">
      <a:defRPr kumimoji="1" sz="2000" kern="1200">
        <a:solidFill>
          <a:schemeClr val="tx1"/>
        </a:solidFill>
        <a:latin typeface="+mn-lt"/>
        <a:ea typeface="+mn-ea"/>
        <a:cs typeface="+mn-cs"/>
      </a:defRPr>
    </a:lvl4pPr>
    <a:lvl5pPr marL="2065630" algn="l" defTabSz="1032815" rtl="0" eaLnBrk="1" latinLnBrk="0" hangingPunct="1">
      <a:defRPr kumimoji="1" sz="2000" kern="1200">
        <a:solidFill>
          <a:schemeClr val="tx1"/>
        </a:solidFill>
        <a:latin typeface="+mn-lt"/>
        <a:ea typeface="+mn-ea"/>
        <a:cs typeface="+mn-cs"/>
      </a:defRPr>
    </a:lvl5pPr>
    <a:lvl6pPr marL="2582037" algn="l" defTabSz="1032815" rtl="0" eaLnBrk="1" latinLnBrk="0" hangingPunct="1">
      <a:defRPr kumimoji="1" sz="2000" kern="1200">
        <a:solidFill>
          <a:schemeClr val="tx1"/>
        </a:solidFill>
        <a:latin typeface="+mn-lt"/>
        <a:ea typeface="+mn-ea"/>
        <a:cs typeface="+mn-cs"/>
      </a:defRPr>
    </a:lvl6pPr>
    <a:lvl7pPr marL="3098444" algn="l" defTabSz="1032815" rtl="0" eaLnBrk="1" latinLnBrk="0" hangingPunct="1">
      <a:defRPr kumimoji="1" sz="2000" kern="1200">
        <a:solidFill>
          <a:schemeClr val="tx1"/>
        </a:solidFill>
        <a:latin typeface="+mn-lt"/>
        <a:ea typeface="+mn-ea"/>
        <a:cs typeface="+mn-cs"/>
      </a:defRPr>
    </a:lvl7pPr>
    <a:lvl8pPr marL="3614852" algn="l" defTabSz="1032815" rtl="0" eaLnBrk="1" latinLnBrk="0" hangingPunct="1">
      <a:defRPr kumimoji="1" sz="2000" kern="1200">
        <a:solidFill>
          <a:schemeClr val="tx1"/>
        </a:solidFill>
        <a:latin typeface="+mn-lt"/>
        <a:ea typeface="+mn-ea"/>
        <a:cs typeface="+mn-cs"/>
      </a:defRPr>
    </a:lvl8pPr>
    <a:lvl9pPr marL="4131259" algn="l" defTabSz="1032815"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93">
          <p15:clr>
            <a:srgbClr val="A4A3A4"/>
          </p15:clr>
        </p15:guide>
        <p15:guide id="2" pos="33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p:cViewPr varScale="1">
        <p:scale>
          <a:sx n="64" d="100"/>
          <a:sy n="64" d="100"/>
        </p:scale>
        <p:origin x="1024" y="44"/>
      </p:cViewPr>
      <p:guideLst>
        <p:guide orient="horz" pos="2393"/>
        <p:guide pos="330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813" y="2360235"/>
            <a:ext cx="8905875" cy="1628597"/>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71625" y="4305406"/>
            <a:ext cx="7334250" cy="1941654"/>
          </a:xfrm>
        </p:spPr>
        <p:txBody>
          <a:bodyPr/>
          <a:lstStyle>
            <a:lvl1pPr marL="0" indent="0" algn="ctr">
              <a:buNone/>
              <a:defRPr>
                <a:solidFill>
                  <a:schemeClr val="tx1">
                    <a:tint val="75000"/>
                  </a:schemeClr>
                </a:solidFill>
              </a:defRPr>
            </a:lvl1pPr>
            <a:lvl2pPr marL="516407" indent="0" algn="ctr">
              <a:buNone/>
              <a:defRPr>
                <a:solidFill>
                  <a:schemeClr val="tx1">
                    <a:tint val="75000"/>
                  </a:schemeClr>
                </a:solidFill>
              </a:defRPr>
            </a:lvl2pPr>
            <a:lvl3pPr marL="1032815" indent="0" algn="ctr">
              <a:buNone/>
              <a:defRPr>
                <a:solidFill>
                  <a:schemeClr val="tx1">
                    <a:tint val="75000"/>
                  </a:schemeClr>
                </a:solidFill>
              </a:defRPr>
            </a:lvl3pPr>
            <a:lvl4pPr marL="1549222" indent="0" algn="ctr">
              <a:buNone/>
              <a:defRPr>
                <a:solidFill>
                  <a:schemeClr val="tx1">
                    <a:tint val="75000"/>
                  </a:schemeClr>
                </a:solidFill>
              </a:defRPr>
            </a:lvl4pPr>
            <a:lvl5pPr marL="2065630" indent="0" algn="ctr">
              <a:buNone/>
              <a:defRPr>
                <a:solidFill>
                  <a:schemeClr val="tx1">
                    <a:tint val="75000"/>
                  </a:schemeClr>
                </a:solidFill>
              </a:defRPr>
            </a:lvl5pPr>
            <a:lvl6pPr marL="2582037" indent="0" algn="ctr">
              <a:buNone/>
              <a:defRPr>
                <a:solidFill>
                  <a:schemeClr val="tx1">
                    <a:tint val="75000"/>
                  </a:schemeClr>
                </a:solidFill>
              </a:defRPr>
            </a:lvl6pPr>
            <a:lvl7pPr marL="3098444" indent="0" algn="ctr">
              <a:buNone/>
              <a:defRPr>
                <a:solidFill>
                  <a:schemeClr val="tx1">
                    <a:tint val="75000"/>
                  </a:schemeClr>
                </a:solidFill>
              </a:defRPr>
            </a:lvl7pPr>
            <a:lvl8pPr marL="3614852" indent="0" algn="ctr">
              <a:buNone/>
              <a:defRPr>
                <a:solidFill>
                  <a:schemeClr val="tx1">
                    <a:tint val="75000"/>
                  </a:schemeClr>
                </a:solidFill>
              </a:defRPr>
            </a:lvl8pPr>
            <a:lvl9pPr marL="413125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3204487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864341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03966" y="337680"/>
            <a:ext cx="2701230" cy="718095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0274" y="337680"/>
            <a:ext cx="7929067" cy="718095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4694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2162035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27650" y="4882274"/>
            <a:ext cx="8905875" cy="1509003"/>
          </a:xfrm>
        </p:spPr>
        <p:txBody>
          <a:bodyPr anchor="t"/>
          <a:lstStyle>
            <a:lvl1pPr algn="l">
              <a:defRPr sz="4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27650" y="3220262"/>
            <a:ext cx="8905875" cy="1662013"/>
          </a:xfrm>
        </p:spPr>
        <p:txBody>
          <a:bodyPr anchor="b"/>
          <a:lstStyle>
            <a:lvl1pPr marL="0" indent="0">
              <a:buNone/>
              <a:defRPr sz="2300">
                <a:solidFill>
                  <a:schemeClr val="tx1">
                    <a:tint val="75000"/>
                  </a:schemeClr>
                </a:solidFill>
              </a:defRPr>
            </a:lvl1pPr>
            <a:lvl2pPr marL="516407" indent="0">
              <a:buNone/>
              <a:defRPr sz="2000">
                <a:solidFill>
                  <a:schemeClr val="tx1">
                    <a:tint val="75000"/>
                  </a:schemeClr>
                </a:solidFill>
              </a:defRPr>
            </a:lvl2pPr>
            <a:lvl3pPr marL="1032815" indent="0">
              <a:buNone/>
              <a:defRPr sz="1800">
                <a:solidFill>
                  <a:schemeClr val="tx1">
                    <a:tint val="75000"/>
                  </a:schemeClr>
                </a:solidFill>
              </a:defRPr>
            </a:lvl3pPr>
            <a:lvl4pPr marL="1549222" indent="0">
              <a:buNone/>
              <a:defRPr sz="1600">
                <a:solidFill>
                  <a:schemeClr val="tx1">
                    <a:tint val="75000"/>
                  </a:schemeClr>
                </a:solidFill>
              </a:defRPr>
            </a:lvl4pPr>
            <a:lvl5pPr marL="2065630" indent="0">
              <a:buNone/>
              <a:defRPr sz="1600">
                <a:solidFill>
                  <a:schemeClr val="tx1">
                    <a:tint val="75000"/>
                  </a:schemeClr>
                </a:solidFill>
              </a:defRPr>
            </a:lvl5pPr>
            <a:lvl6pPr marL="2582037" indent="0">
              <a:buNone/>
              <a:defRPr sz="1600">
                <a:solidFill>
                  <a:schemeClr val="tx1">
                    <a:tint val="75000"/>
                  </a:schemeClr>
                </a:solidFill>
              </a:defRPr>
            </a:lvl6pPr>
            <a:lvl7pPr marL="3098444" indent="0">
              <a:buNone/>
              <a:defRPr sz="1600">
                <a:solidFill>
                  <a:schemeClr val="tx1">
                    <a:tint val="75000"/>
                  </a:schemeClr>
                </a:solidFill>
              </a:defRPr>
            </a:lvl7pPr>
            <a:lvl8pPr marL="3614852" indent="0">
              <a:buNone/>
              <a:defRPr sz="1600">
                <a:solidFill>
                  <a:schemeClr val="tx1">
                    <a:tint val="75000"/>
                  </a:schemeClr>
                </a:solidFill>
              </a:defRPr>
            </a:lvl8pPr>
            <a:lvl9pPr marL="413125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5388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0274" y="1964519"/>
            <a:ext cx="5315148" cy="5554114"/>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090048" y="1964519"/>
            <a:ext cx="5315148" cy="5554114"/>
          </a:xfrm>
        </p:spPr>
        <p:txBody>
          <a:bodyPr/>
          <a:lstStyle>
            <a:lvl1pPr>
              <a:defRPr sz="3200"/>
            </a:lvl1pPr>
            <a:lvl2pPr>
              <a:defRPr sz="2700"/>
            </a:lvl2pPr>
            <a:lvl3pPr>
              <a:defRPr sz="23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585671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3875" y="304263"/>
            <a:ext cx="9429750" cy="1266296"/>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23875" y="1700706"/>
            <a:ext cx="4629382" cy="708773"/>
          </a:xfrm>
        </p:spPr>
        <p:txBody>
          <a:bodyPr anchor="b"/>
          <a:lstStyle>
            <a:lvl1pPr marL="0" indent="0">
              <a:buNone/>
              <a:defRPr sz="2700" b="1"/>
            </a:lvl1pPr>
            <a:lvl2pPr marL="516407" indent="0">
              <a:buNone/>
              <a:defRPr sz="2300" b="1"/>
            </a:lvl2pPr>
            <a:lvl3pPr marL="1032815" indent="0">
              <a:buNone/>
              <a:defRPr sz="2000" b="1"/>
            </a:lvl3pPr>
            <a:lvl4pPr marL="1549222" indent="0">
              <a:buNone/>
              <a:defRPr sz="1800" b="1"/>
            </a:lvl4pPr>
            <a:lvl5pPr marL="2065630" indent="0">
              <a:buNone/>
              <a:defRPr sz="1800" b="1"/>
            </a:lvl5pPr>
            <a:lvl6pPr marL="2582037" indent="0">
              <a:buNone/>
              <a:defRPr sz="1800" b="1"/>
            </a:lvl6pPr>
            <a:lvl7pPr marL="3098444" indent="0">
              <a:buNone/>
              <a:defRPr sz="1800" b="1"/>
            </a:lvl7pPr>
            <a:lvl8pPr marL="3614852" indent="0">
              <a:buNone/>
              <a:defRPr sz="1800" b="1"/>
            </a:lvl8pPr>
            <a:lvl9pPr marL="4131259"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3875" y="2409480"/>
            <a:ext cx="4629382" cy="4377515"/>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322425" y="1700706"/>
            <a:ext cx="4631201" cy="708773"/>
          </a:xfrm>
        </p:spPr>
        <p:txBody>
          <a:bodyPr anchor="b"/>
          <a:lstStyle>
            <a:lvl1pPr marL="0" indent="0">
              <a:buNone/>
              <a:defRPr sz="2700" b="1"/>
            </a:lvl1pPr>
            <a:lvl2pPr marL="516407" indent="0">
              <a:buNone/>
              <a:defRPr sz="2300" b="1"/>
            </a:lvl2pPr>
            <a:lvl3pPr marL="1032815" indent="0">
              <a:buNone/>
              <a:defRPr sz="2000" b="1"/>
            </a:lvl3pPr>
            <a:lvl4pPr marL="1549222" indent="0">
              <a:buNone/>
              <a:defRPr sz="1800" b="1"/>
            </a:lvl4pPr>
            <a:lvl5pPr marL="2065630" indent="0">
              <a:buNone/>
              <a:defRPr sz="1800" b="1"/>
            </a:lvl5pPr>
            <a:lvl6pPr marL="2582037" indent="0">
              <a:buNone/>
              <a:defRPr sz="1800" b="1"/>
            </a:lvl6pPr>
            <a:lvl7pPr marL="3098444" indent="0">
              <a:buNone/>
              <a:defRPr sz="1800" b="1"/>
            </a:lvl7pPr>
            <a:lvl8pPr marL="3614852" indent="0">
              <a:buNone/>
              <a:defRPr sz="1800" b="1"/>
            </a:lvl8pPr>
            <a:lvl9pPr marL="4131259"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322425" y="2409480"/>
            <a:ext cx="4631201" cy="4377515"/>
          </a:xfrm>
        </p:spPr>
        <p:txBody>
          <a:bodyPr/>
          <a:lstStyle>
            <a:lvl1pPr>
              <a:defRPr sz="27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342496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1749569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1568487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3876" y="302504"/>
            <a:ext cx="3447025" cy="1287401"/>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096411" y="302505"/>
            <a:ext cx="5857214" cy="6484490"/>
          </a:xfrm>
        </p:spPr>
        <p:txBody>
          <a:bodyPr/>
          <a:lstStyle>
            <a:lvl1pPr>
              <a:defRPr sz="36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3876" y="1589905"/>
            <a:ext cx="3447025" cy="5197090"/>
          </a:xfrm>
        </p:spPr>
        <p:txBody>
          <a:bodyPr/>
          <a:lstStyle>
            <a:lvl1pPr marL="0" indent="0">
              <a:buNone/>
              <a:defRPr sz="1600"/>
            </a:lvl1pPr>
            <a:lvl2pPr marL="516407" indent="0">
              <a:buNone/>
              <a:defRPr sz="1400"/>
            </a:lvl2pPr>
            <a:lvl3pPr marL="1032815" indent="0">
              <a:buNone/>
              <a:defRPr sz="1100"/>
            </a:lvl3pPr>
            <a:lvl4pPr marL="1549222" indent="0">
              <a:buNone/>
              <a:defRPr sz="1000"/>
            </a:lvl4pPr>
            <a:lvl5pPr marL="2065630" indent="0">
              <a:buNone/>
              <a:defRPr sz="1000"/>
            </a:lvl5pPr>
            <a:lvl6pPr marL="2582037" indent="0">
              <a:buNone/>
              <a:defRPr sz="1000"/>
            </a:lvl6pPr>
            <a:lvl7pPr marL="3098444" indent="0">
              <a:buNone/>
              <a:defRPr sz="1000"/>
            </a:lvl7pPr>
            <a:lvl8pPr marL="3614852" indent="0">
              <a:buNone/>
              <a:defRPr sz="1000"/>
            </a:lvl8pPr>
            <a:lvl9pPr marL="413125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2475299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53663" y="5318443"/>
            <a:ext cx="6286500" cy="62787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2053663" y="678875"/>
            <a:ext cx="6286500" cy="4558665"/>
          </a:xfrm>
        </p:spPr>
        <p:txBody>
          <a:bodyPr/>
          <a:lstStyle>
            <a:lvl1pPr marL="0" indent="0">
              <a:buNone/>
              <a:defRPr sz="3600"/>
            </a:lvl1pPr>
            <a:lvl2pPr marL="516407" indent="0">
              <a:buNone/>
              <a:defRPr sz="3200"/>
            </a:lvl2pPr>
            <a:lvl3pPr marL="1032815" indent="0">
              <a:buNone/>
              <a:defRPr sz="2700"/>
            </a:lvl3pPr>
            <a:lvl4pPr marL="1549222" indent="0">
              <a:buNone/>
              <a:defRPr sz="2300"/>
            </a:lvl4pPr>
            <a:lvl5pPr marL="2065630" indent="0">
              <a:buNone/>
              <a:defRPr sz="2300"/>
            </a:lvl5pPr>
            <a:lvl6pPr marL="2582037" indent="0">
              <a:buNone/>
              <a:defRPr sz="2300"/>
            </a:lvl6pPr>
            <a:lvl7pPr marL="3098444" indent="0">
              <a:buNone/>
              <a:defRPr sz="2300"/>
            </a:lvl7pPr>
            <a:lvl8pPr marL="3614852" indent="0">
              <a:buNone/>
              <a:defRPr sz="2300"/>
            </a:lvl8pPr>
            <a:lvl9pPr marL="4131259" indent="0">
              <a:buNone/>
              <a:defRPr sz="2300"/>
            </a:lvl9pPr>
          </a:lstStyle>
          <a:p>
            <a:endParaRPr kumimoji="1" lang="ja-JP" altLang="en-US"/>
          </a:p>
        </p:txBody>
      </p:sp>
      <p:sp>
        <p:nvSpPr>
          <p:cNvPr id="4" name="テキスト プレースホルダー 3"/>
          <p:cNvSpPr>
            <a:spLocks noGrp="1"/>
          </p:cNvSpPr>
          <p:nvPr>
            <p:ph type="body" sz="half" idx="2"/>
          </p:nvPr>
        </p:nvSpPr>
        <p:spPr>
          <a:xfrm>
            <a:off x="2053663" y="5946315"/>
            <a:ext cx="6286500" cy="891683"/>
          </a:xfrm>
        </p:spPr>
        <p:txBody>
          <a:bodyPr/>
          <a:lstStyle>
            <a:lvl1pPr marL="0" indent="0">
              <a:buNone/>
              <a:defRPr sz="1600"/>
            </a:lvl1pPr>
            <a:lvl2pPr marL="516407" indent="0">
              <a:buNone/>
              <a:defRPr sz="1400"/>
            </a:lvl2pPr>
            <a:lvl3pPr marL="1032815" indent="0">
              <a:buNone/>
              <a:defRPr sz="1100"/>
            </a:lvl3pPr>
            <a:lvl4pPr marL="1549222" indent="0">
              <a:buNone/>
              <a:defRPr sz="1000"/>
            </a:lvl4pPr>
            <a:lvl5pPr marL="2065630" indent="0">
              <a:buNone/>
              <a:defRPr sz="1000"/>
            </a:lvl5pPr>
            <a:lvl6pPr marL="2582037" indent="0">
              <a:buNone/>
              <a:defRPr sz="1000"/>
            </a:lvl6pPr>
            <a:lvl7pPr marL="3098444" indent="0">
              <a:buNone/>
              <a:defRPr sz="1000"/>
            </a:lvl7pPr>
            <a:lvl8pPr marL="3614852" indent="0">
              <a:buNone/>
              <a:defRPr sz="1000"/>
            </a:lvl8pPr>
            <a:lvl9pPr marL="413125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B4F7F6F-9F92-4F93-9F06-860F5DDE67E2}" type="datetimeFigureOut">
              <a:rPr kumimoji="1" lang="ja-JP" altLang="en-US" smtClean="0"/>
              <a:t>2022/7/28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1120216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3875" y="304263"/>
            <a:ext cx="9429750" cy="1266296"/>
          </a:xfrm>
          <a:prstGeom prst="rect">
            <a:avLst/>
          </a:prstGeom>
        </p:spPr>
        <p:txBody>
          <a:bodyPr vert="horz" lIns="103281" tIns="51641" rIns="103281" bIns="5164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3875" y="1772815"/>
            <a:ext cx="9429750" cy="5014180"/>
          </a:xfrm>
          <a:prstGeom prst="rect">
            <a:avLst/>
          </a:prstGeom>
        </p:spPr>
        <p:txBody>
          <a:bodyPr vert="horz" lIns="103281" tIns="51641" rIns="103281" bIns="5164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3875" y="7042012"/>
            <a:ext cx="2444750" cy="404511"/>
          </a:xfrm>
          <a:prstGeom prst="rect">
            <a:avLst/>
          </a:prstGeom>
        </p:spPr>
        <p:txBody>
          <a:bodyPr vert="horz" lIns="103281" tIns="51641" rIns="103281" bIns="51641" rtlCol="0" anchor="ctr"/>
          <a:lstStyle>
            <a:lvl1pPr algn="l">
              <a:defRPr sz="1400">
                <a:solidFill>
                  <a:schemeClr val="tx1">
                    <a:tint val="75000"/>
                  </a:schemeClr>
                </a:solidFill>
              </a:defRPr>
            </a:lvl1pPr>
          </a:lstStyle>
          <a:p>
            <a:fld id="{BB4F7F6F-9F92-4F93-9F06-860F5DDE67E2}" type="datetimeFigureOut">
              <a:rPr kumimoji="1" lang="ja-JP" altLang="en-US" smtClean="0"/>
              <a:t>2022/7/28</a:t>
            </a:fld>
            <a:endParaRPr kumimoji="1" lang="ja-JP" altLang="en-US"/>
          </a:p>
        </p:txBody>
      </p:sp>
      <p:sp>
        <p:nvSpPr>
          <p:cNvPr id="5" name="フッター プレースホルダー 4"/>
          <p:cNvSpPr>
            <a:spLocks noGrp="1"/>
          </p:cNvSpPr>
          <p:nvPr>
            <p:ph type="ftr" sz="quarter" idx="3"/>
          </p:nvPr>
        </p:nvSpPr>
        <p:spPr>
          <a:xfrm>
            <a:off x="3579813" y="7042012"/>
            <a:ext cx="3317875" cy="404511"/>
          </a:xfrm>
          <a:prstGeom prst="rect">
            <a:avLst/>
          </a:prstGeom>
        </p:spPr>
        <p:txBody>
          <a:bodyPr vert="horz" lIns="103281" tIns="51641" rIns="103281" bIns="51641"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508875" y="7042012"/>
            <a:ext cx="2444750" cy="404511"/>
          </a:xfrm>
          <a:prstGeom prst="rect">
            <a:avLst/>
          </a:prstGeom>
        </p:spPr>
        <p:txBody>
          <a:bodyPr vert="horz" lIns="103281" tIns="51641" rIns="103281" bIns="51641" rtlCol="0" anchor="ctr"/>
          <a:lstStyle>
            <a:lvl1pPr algn="r">
              <a:defRPr sz="1400">
                <a:solidFill>
                  <a:schemeClr val="tx1">
                    <a:tint val="75000"/>
                  </a:schemeClr>
                </a:solidFill>
              </a:defRPr>
            </a:lvl1pPr>
          </a:lstStyle>
          <a:p>
            <a:fld id="{4F5A6169-37A9-470A-862F-3C8C4D2A7B7E}" type="slidenum">
              <a:rPr kumimoji="1" lang="ja-JP" altLang="en-US" smtClean="0"/>
              <a:t>‹#›</a:t>
            </a:fld>
            <a:endParaRPr kumimoji="1" lang="ja-JP" altLang="en-US"/>
          </a:p>
        </p:txBody>
      </p:sp>
    </p:spTree>
    <p:extLst>
      <p:ext uri="{BB962C8B-B14F-4D97-AF65-F5344CB8AC3E}">
        <p14:creationId xmlns:p14="http://schemas.microsoft.com/office/powerpoint/2010/main" val="3618781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32815" rtl="0" eaLnBrk="1" latinLnBrk="0" hangingPunct="1">
        <a:spcBef>
          <a:spcPct val="0"/>
        </a:spcBef>
        <a:buNone/>
        <a:defRPr kumimoji="1" sz="5000" kern="1200">
          <a:solidFill>
            <a:schemeClr val="tx1"/>
          </a:solidFill>
          <a:latin typeface="+mj-lt"/>
          <a:ea typeface="+mj-ea"/>
          <a:cs typeface="+mj-cs"/>
        </a:defRPr>
      </a:lvl1pPr>
    </p:titleStyle>
    <p:bodyStyle>
      <a:lvl1pPr marL="387306" indent="-387306" algn="l" defTabSz="1032815"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39162" indent="-322755" algn="l" defTabSz="103281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291019" indent="-258204" algn="l" defTabSz="1032815"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07426" indent="-258204" algn="l" defTabSz="103281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23833" indent="-258204" algn="l" defTabSz="103281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40241" indent="-258204" algn="l" defTabSz="103281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56648" indent="-258204" algn="l" defTabSz="103281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73056" indent="-258204" algn="l" defTabSz="103281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89463" indent="-258204" algn="l" defTabSz="1032815"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32815" rtl="0" eaLnBrk="1" latinLnBrk="0" hangingPunct="1">
        <a:defRPr kumimoji="1" sz="2000" kern="1200">
          <a:solidFill>
            <a:schemeClr val="tx1"/>
          </a:solidFill>
          <a:latin typeface="+mn-lt"/>
          <a:ea typeface="+mn-ea"/>
          <a:cs typeface="+mn-cs"/>
        </a:defRPr>
      </a:lvl1pPr>
      <a:lvl2pPr marL="516407" algn="l" defTabSz="1032815" rtl="0" eaLnBrk="1" latinLnBrk="0" hangingPunct="1">
        <a:defRPr kumimoji="1" sz="2000" kern="1200">
          <a:solidFill>
            <a:schemeClr val="tx1"/>
          </a:solidFill>
          <a:latin typeface="+mn-lt"/>
          <a:ea typeface="+mn-ea"/>
          <a:cs typeface="+mn-cs"/>
        </a:defRPr>
      </a:lvl2pPr>
      <a:lvl3pPr marL="1032815" algn="l" defTabSz="1032815" rtl="0" eaLnBrk="1" latinLnBrk="0" hangingPunct="1">
        <a:defRPr kumimoji="1" sz="2000" kern="1200">
          <a:solidFill>
            <a:schemeClr val="tx1"/>
          </a:solidFill>
          <a:latin typeface="+mn-lt"/>
          <a:ea typeface="+mn-ea"/>
          <a:cs typeface="+mn-cs"/>
        </a:defRPr>
      </a:lvl3pPr>
      <a:lvl4pPr marL="1549222" algn="l" defTabSz="1032815" rtl="0" eaLnBrk="1" latinLnBrk="0" hangingPunct="1">
        <a:defRPr kumimoji="1" sz="2000" kern="1200">
          <a:solidFill>
            <a:schemeClr val="tx1"/>
          </a:solidFill>
          <a:latin typeface="+mn-lt"/>
          <a:ea typeface="+mn-ea"/>
          <a:cs typeface="+mn-cs"/>
        </a:defRPr>
      </a:lvl4pPr>
      <a:lvl5pPr marL="2065630" algn="l" defTabSz="1032815" rtl="0" eaLnBrk="1" latinLnBrk="0" hangingPunct="1">
        <a:defRPr kumimoji="1" sz="2000" kern="1200">
          <a:solidFill>
            <a:schemeClr val="tx1"/>
          </a:solidFill>
          <a:latin typeface="+mn-lt"/>
          <a:ea typeface="+mn-ea"/>
          <a:cs typeface="+mn-cs"/>
        </a:defRPr>
      </a:lvl5pPr>
      <a:lvl6pPr marL="2582037" algn="l" defTabSz="1032815" rtl="0" eaLnBrk="1" latinLnBrk="0" hangingPunct="1">
        <a:defRPr kumimoji="1" sz="2000" kern="1200">
          <a:solidFill>
            <a:schemeClr val="tx1"/>
          </a:solidFill>
          <a:latin typeface="+mn-lt"/>
          <a:ea typeface="+mn-ea"/>
          <a:cs typeface="+mn-cs"/>
        </a:defRPr>
      </a:lvl6pPr>
      <a:lvl7pPr marL="3098444" algn="l" defTabSz="1032815" rtl="0" eaLnBrk="1" latinLnBrk="0" hangingPunct="1">
        <a:defRPr kumimoji="1" sz="2000" kern="1200">
          <a:solidFill>
            <a:schemeClr val="tx1"/>
          </a:solidFill>
          <a:latin typeface="+mn-lt"/>
          <a:ea typeface="+mn-ea"/>
          <a:cs typeface="+mn-cs"/>
        </a:defRPr>
      </a:lvl7pPr>
      <a:lvl8pPr marL="3614852" algn="l" defTabSz="1032815" rtl="0" eaLnBrk="1" latinLnBrk="0" hangingPunct="1">
        <a:defRPr kumimoji="1" sz="2000" kern="1200">
          <a:solidFill>
            <a:schemeClr val="tx1"/>
          </a:solidFill>
          <a:latin typeface="+mn-lt"/>
          <a:ea typeface="+mn-ea"/>
          <a:cs typeface="+mn-cs"/>
        </a:defRPr>
      </a:lvl8pPr>
      <a:lvl9pPr marL="4131259" algn="l" defTabSz="103281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F7DAFE95-C0A1-4BFB-AFAD-DC1F4CF72B72}"/>
              </a:ext>
            </a:extLst>
          </p:cNvPr>
          <p:cNvSpPr/>
          <p:nvPr/>
        </p:nvSpPr>
        <p:spPr>
          <a:xfrm>
            <a:off x="153575" y="3447112"/>
            <a:ext cx="4960016" cy="3888432"/>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132917" y="5491"/>
            <a:ext cx="6904232" cy="400110"/>
          </a:xfrm>
          <a:prstGeom prst="rect">
            <a:avLst/>
          </a:prstGeom>
          <a:noFill/>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「すみだ健康づくり総合計画」　進捗状況（</a:t>
            </a: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概要版）</a:t>
            </a:r>
          </a:p>
        </p:txBody>
      </p:sp>
      <p:sp>
        <p:nvSpPr>
          <p:cNvPr id="5" name="テキスト ボックス 4"/>
          <p:cNvSpPr txBox="1"/>
          <p:nvPr/>
        </p:nvSpPr>
        <p:spPr>
          <a:xfrm>
            <a:off x="8007653" y="49133"/>
            <a:ext cx="2304256" cy="415498"/>
          </a:xfrm>
          <a:prstGeom prst="rect">
            <a:avLst/>
          </a:prstGeom>
          <a:noFill/>
          <a:ln>
            <a:solidFill>
              <a:schemeClr val="bg1">
                <a:lumMod val="50000"/>
              </a:schemeClr>
            </a:solidFill>
          </a:ln>
        </p:spPr>
        <p:txBody>
          <a:bodyPr wrap="square" rtlCol="0">
            <a:spAutoFit/>
          </a:bodyPr>
          <a:lstStyle/>
          <a:p>
            <a:pPr algn="dist"/>
            <a:r>
              <a:rPr kumimoji="1" lang="ja-JP" altLang="en-US" sz="1050" dirty="0" smtClean="0">
                <a:latin typeface="HGSｺﾞｼｯｸM" panose="020B0600000000000000" pitchFamily="50" charset="-128"/>
                <a:ea typeface="HGSｺﾞｼｯｸM" panose="020B0600000000000000" pitchFamily="50" charset="-128"/>
              </a:rPr>
              <a:t>令和</a:t>
            </a:r>
            <a:r>
              <a:rPr lang="ja-JP" altLang="en-US" sz="1050" dirty="0" smtClean="0">
                <a:latin typeface="HGSｺﾞｼｯｸM" panose="020B0600000000000000" pitchFamily="50" charset="-128"/>
                <a:ea typeface="HGSｺﾞｼｯｸM" panose="020B0600000000000000" pitchFamily="50" charset="-128"/>
              </a:rPr>
              <a:t>４</a:t>
            </a:r>
            <a:r>
              <a:rPr kumimoji="1" lang="ja-JP" altLang="en-US" sz="1050" dirty="0" smtClean="0">
                <a:latin typeface="HGSｺﾞｼｯｸM" panose="020B0600000000000000" pitchFamily="50" charset="-128"/>
                <a:ea typeface="HGSｺﾞｼｯｸM" panose="020B0600000000000000" pitchFamily="50" charset="-128"/>
              </a:rPr>
              <a:t>年８月</a:t>
            </a:r>
            <a:r>
              <a:rPr lang="ja-JP" altLang="en-US" sz="1050" dirty="0">
                <a:latin typeface="HGSｺﾞｼｯｸM" panose="020B0600000000000000" pitchFamily="50" charset="-128"/>
                <a:ea typeface="HGSｺﾞｼｯｸM" panose="020B0600000000000000" pitchFamily="50" charset="-128"/>
              </a:rPr>
              <a:t>１</a:t>
            </a:r>
            <a:r>
              <a:rPr kumimoji="1" lang="ja-JP" altLang="en-US" sz="1050" dirty="0" smtClean="0">
                <a:latin typeface="HGSｺﾞｼｯｸM" panose="020B0600000000000000" pitchFamily="50" charset="-128"/>
                <a:ea typeface="HGSｺﾞｼｯｸM" panose="020B0600000000000000" pitchFamily="50" charset="-128"/>
              </a:rPr>
              <a:t>日</a:t>
            </a:r>
            <a:endParaRPr kumimoji="1" lang="en-US" altLang="ja-JP" sz="1050" dirty="0">
              <a:latin typeface="HGSｺﾞｼｯｸM" panose="020B0600000000000000" pitchFamily="50" charset="-128"/>
              <a:ea typeface="HGSｺﾞｼｯｸM" panose="020B0600000000000000" pitchFamily="50" charset="-128"/>
            </a:endParaRPr>
          </a:p>
          <a:p>
            <a:pPr algn="dist"/>
            <a:r>
              <a:rPr lang="ja-JP" altLang="en-US" sz="1050" dirty="0" smtClean="0"/>
              <a:t>墨田区保健衛生協議会</a:t>
            </a:r>
            <a:endParaRPr lang="en-US" altLang="ja-JP" sz="1050" dirty="0">
              <a:latin typeface="HGSｺﾞｼｯｸM" panose="020B0600000000000000" pitchFamily="50" charset="-128"/>
              <a:ea typeface="HGSｺﾞｼｯｸM" panose="020B0600000000000000" pitchFamily="50" charset="-128"/>
            </a:endParaRPr>
          </a:p>
        </p:txBody>
      </p:sp>
      <p:sp>
        <p:nvSpPr>
          <p:cNvPr id="8" name="正方形/長方形 7"/>
          <p:cNvSpPr/>
          <p:nvPr/>
        </p:nvSpPr>
        <p:spPr>
          <a:xfrm>
            <a:off x="153575" y="536889"/>
            <a:ext cx="4960016" cy="2576728"/>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53575" y="402134"/>
            <a:ext cx="3807888" cy="252000"/>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計画の期間・位置づけ</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132917" y="778369"/>
            <a:ext cx="4968552" cy="2292935"/>
          </a:xfrm>
          <a:prstGeom prst="rect">
            <a:avLst/>
          </a:prstGeom>
          <a:noFill/>
        </p:spPr>
        <p:txBody>
          <a:bodyPr wrap="square"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１　計画期間</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2016</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（令和７）年度までの</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　計画の位置づけ</a:t>
            </a:r>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a:p>
            <a:pPr marL="85725" indent="95250"/>
            <a:r>
              <a:rPr lang="ja-JP" altLang="ja-JP" sz="1200" dirty="0">
                <a:latin typeface="Meiryo UI" panose="020B0604030504040204" pitchFamily="50" charset="-128"/>
                <a:ea typeface="Meiryo UI" panose="020B0604030504040204" pitchFamily="50" charset="-128"/>
                <a:cs typeface="Meiryo UI" panose="020B0604030504040204" pitchFamily="50" charset="-128"/>
              </a:rPr>
              <a:t>国及び都の健康</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や医療</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に関する計画等を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捉</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え、区の上位計画にあたる「墨田区基本構想」、「墨田区基本計画」の健康に関する施策及び基本的な考え方を踏まえながら、区民の健康づくりに関する最上位の計画としている</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95250"/>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計画</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の中間改定</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令和４年３月、前期計画は計画の中間年度に評価及び見直しを行うことと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しており、今回「健康寿命をのばし、誰ひとり取り残さない</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健康長寿日本一の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まち</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の実現」を掲げた後期計画を策定した。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5313078" y="3919362"/>
            <a:ext cx="3384376" cy="252000"/>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B</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評価」事業の状況</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5042C167-B715-4262-9F0B-A445DE4AA459}"/>
              </a:ext>
            </a:extLst>
          </p:cNvPr>
          <p:cNvSpPr/>
          <p:nvPr/>
        </p:nvSpPr>
        <p:spPr>
          <a:xfrm>
            <a:off x="144901" y="3299332"/>
            <a:ext cx="3807888" cy="252000"/>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基本目標</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と事業</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の評価</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id="{D8F1F97D-0129-40F4-A3F3-66A1AAB20A35}"/>
              </a:ext>
            </a:extLst>
          </p:cNvPr>
          <p:cNvSpPr txBox="1"/>
          <p:nvPr/>
        </p:nvSpPr>
        <p:spPr>
          <a:xfrm>
            <a:off x="135977" y="3655552"/>
            <a:ext cx="4968552" cy="2262158"/>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新型コロナ感染症の感染拡大の影響や、日常生活のデジタル化、データヘルスの促進、少子高齢化等の社会情勢を踏まえ、また持続可能な開発目標（</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SDG</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ｓ）の取組を施策に取り入れて後期計画を策定したことに伴い、基本目標を再設定し、４つの基本目標と２８の基本施策とした。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基本目標</a:t>
            </a:r>
            <a:endParaRPr kumimoji="1"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前期計画</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１）区民一人ひとりが健康づくりに取り組み、望ましい生活習慣を心掛けます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すべての親と子の切れ目ない健康づくりを支援します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（３）</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だれもが主体的に健康づくりに取り組める地域をめざします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（４）</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健康危機管理体制を充実し、保健衛生の安全と安心を確保します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保健医療体制を確立し、地域の連携を</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進めます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2" name="表 31">
            <a:extLst>
              <a:ext uri="{FF2B5EF4-FFF2-40B4-BE49-F238E27FC236}">
                <a16:creationId xmlns:a16="http://schemas.microsoft.com/office/drawing/2014/main" id="{DBD1CCB2-4771-463F-AEE8-942D13E08D19}"/>
              </a:ext>
            </a:extLst>
          </p:cNvPr>
          <p:cNvGraphicFramePr>
            <a:graphicFrameLocks noGrp="1"/>
          </p:cNvGraphicFramePr>
          <p:nvPr>
            <p:extLst>
              <p:ext uri="{D42A27DB-BD31-4B8C-83A1-F6EECF244321}">
                <p14:modId xmlns:p14="http://schemas.microsoft.com/office/powerpoint/2010/main" val="2243639538"/>
              </p:ext>
            </p:extLst>
          </p:nvPr>
        </p:nvGraphicFramePr>
        <p:xfrm>
          <a:off x="5549925" y="1870868"/>
          <a:ext cx="4463955" cy="1889760"/>
        </p:xfrm>
        <a:graphic>
          <a:graphicData uri="http://schemas.openxmlformats.org/drawingml/2006/table">
            <a:tbl>
              <a:tblPr firstRow="1" bandRow="1">
                <a:tableStyleId>{93296810-A885-4BE3-A3E7-6D5BEEA58F35}</a:tableStyleId>
              </a:tblPr>
              <a:tblGrid>
                <a:gridCol w="1091254">
                  <a:extLst>
                    <a:ext uri="{9D8B030D-6E8A-4147-A177-3AD203B41FA5}">
                      <a16:colId xmlns:a16="http://schemas.microsoft.com/office/drawing/2014/main" val="20000"/>
                    </a:ext>
                  </a:extLst>
                </a:gridCol>
                <a:gridCol w="785167">
                  <a:extLst>
                    <a:ext uri="{9D8B030D-6E8A-4147-A177-3AD203B41FA5}">
                      <a16:colId xmlns:a16="http://schemas.microsoft.com/office/drawing/2014/main" val="259157938"/>
                    </a:ext>
                  </a:extLst>
                </a:gridCol>
                <a:gridCol w="572445">
                  <a:extLst>
                    <a:ext uri="{9D8B030D-6E8A-4147-A177-3AD203B41FA5}">
                      <a16:colId xmlns:a16="http://schemas.microsoft.com/office/drawing/2014/main" val="20001"/>
                    </a:ext>
                  </a:extLst>
                </a:gridCol>
                <a:gridCol w="572445">
                  <a:extLst>
                    <a:ext uri="{9D8B030D-6E8A-4147-A177-3AD203B41FA5}">
                      <a16:colId xmlns:a16="http://schemas.microsoft.com/office/drawing/2014/main" val="20002"/>
                    </a:ext>
                  </a:extLst>
                </a:gridCol>
                <a:gridCol w="608928">
                  <a:extLst>
                    <a:ext uri="{9D8B030D-6E8A-4147-A177-3AD203B41FA5}">
                      <a16:colId xmlns:a16="http://schemas.microsoft.com/office/drawing/2014/main" val="20003"/>
                    </a:ext>
                  </a:extLst>
                </a:gridCol>
                <a:gridCol w="833716">
                  <a:extLst>
                    <a:ext uri="{9D8B030D-6E8A-4147-A177-3AD203B41FA5}">
                      <a16:colId xmlns:a16="http://schemas.microsoft.com/office/drawing/2014/main" val="20004"/>
                    </a:ext>
                  </a:extLst>
                </a:gridCol>
              </a:tblGrid>
              <a:tr h="0">
                <a:tc rowSpan="2">
                  <a:txBody>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kumimoji="1"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事業数</a:t>
                      </a:r>
                      <a:endPar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256645">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vMerge="1">
                  <a:txBody>
                    <a:bodyPr/>
                    <a:lstStyle/>
                    <a:p>
                      <a:endParaRPr kumimoji="1" lang="ja-JP" altLang="en-US"/>
                    </a:p>
                  </a:txBody>
                  <a:tcP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7174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基本目標１</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14(14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7174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基本目標２</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610058"/>
                  </a:ext>
                </a:extLst>
              </a:tr>
              <a:tr h="27174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基本目標３</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6287972"/>
                  </a:ext>
                </a:extLst>
              </a:tr>
              <a:tr h="271742">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基本目標４</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57</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4468775"/>
                  </a:ext>
                </a:extLst>
              </a:tr>
              <a:tr h="271742">
                <a:tc>
                  <a:txBody>
                    <a:bodyPr/>
                    <a:lstStyle/>
                    <a:p>
                      <a:pPr algn="ctr"/>
                      <a:r>
                        <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合計</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186</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153</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31(31)</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3269316"/>
                  </a:ext>
                </a:extLst>
              </a:tr>
            </a:tbl>
          </a:graphicData>
        </a:graphic>
      </p:graphicFrame>
      <p:sp>
        <p:nvSpPr>
          <p:cNvPr id="34" name="テキスト ボックス 33">
            <a:extLst>
              <a:ext uri="{FF2B5EF4-FFF2-40B4-BE49-F238E27FC236}">
                <a16:creationId xmlns:a16="http://schemas.microsoft.com/office/drawing/2014/main" id="{9B57F656-505A-4AEE-9BD6-2EEBE99E4ACB}"/>
              </a:ext>
            </a:extLst>
          </p:cNvPr>
          <p:cNvSpPr txBox="1"/>
          <p:nvPr/>
        </p:nvSpPr>
        <p:spPr>
          <a:xfrm>
            <a:off x="5409908" y="776717"/>
            <a:ext cx="4743991" cy="1107996"/>
          </a:xfrm>
          <a:prstGeom prst="rect">
            <a:avLst/>
          </a:prstGeom>
          <a:noFill/>
        </p:spPr>
        <p:txBody>
          <a:bodyPr wrap="square" rtlCol="0">
            <a:spAutoFit/>
          </a:bodyPr>
          <a:lstStyle/>
          <a:p>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Ａ</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計画どおり実施し、すみだ健康づくりの視点においても効果を発揮</a:t>
            </a:r>
            <a:r>
              <a:rPr lang="ja-JP" altLang="ja-JP" sz="1100" dirty="0" smtClean="0">
                <a:latin typeface="Meiryo UI" panose="020B0604030504040204" pitchFamily="50" charset="-128"/>
                <a:ea typeface="Meiryo UI" panose="020B0604030504040204" pitchFamily="50" charset="-128"/>
              </a:rPr>
              <a:t>した</a:t>
            </a:r>
            <a:r>
              <a:rPr lang="ja-JP" altLang="en-US" sz="1100" dirty="0" smtClean="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en-US" altLang="ja-JP" sz="1100" b="1" dirty="0">
                <a:latin typeface="Meiryo UI" panose="020B0604030504040204" pitchFamily="50" charset="-128"/>
                <a:ea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rPr>
              <a:t> </a:t>
            </a:r>
            <a:r>
              <a:rPr lang="ja-JP" altLang="ja-JP" sz="1100" b="1" dirty="0" smtClean="0">
                <a:latin typeface="Meiryo UI" panose="020B0604030504040204" pitchFamily="50" charset="-128"/>
                <a:ea typeface="Meiryo UI" panose="020B0604030504040204" pitchFamily="50" charset="-128"/>
              </a:rPr>
              <a:t>Ｂ</a:t>
            </a:r>
            <a:r>
              <a:rPr lang="ja-JP" altLang="en-US" sz="1100" dirty="0" smtClean="0">
                <a:latin typeface="Meiryo UI" panose="020B0604030504040204" pitchFamily="50" charset="-128"/>
                <a:ea typeface="Meiryo UI" panose="020B0604030504040204" pitchFamily="50" charset="-128"/>
              </a:rPr>
              <a:t>：</a:t>
            </a:r>
            <a:r>
              <a:rPr lang="ja-JP" altLang="ja-JP" sz="1100" dirty="0" smtClean="0">
                <a:latin typeface="Meiryo UI" panose="020B0604030504040204" pitchFamily="50" charset="-128"/>
                <a:ea typeface="Meiryo UI" panose="020B0604030504040204" pitchFamily="50" charset="-128"/>
              </a:rPr>
              <a:t>計画</a:t>
            </a:r>
            <a:r>
              <a:rPr lang="ja-JP" altLang="ja-JP" sz="1100" dirty="0">
                <a:latin typeface="Meiryo UI" panose="020B0604030504040204" pitchFamily="50" charset="-128"/>
                <a:ea typeface="Meiryo UI" panose="020B0604030504040204" pitchFamily="50" charset="-128"/>
              </a:rPr>
              <a:t>どおり実施したが、すみだ健康づくりの視点において課題が</a:t>
            </a:r>
            <a:r>
              <a:rPr lang="ja-JP" altLang="ja-JP" sz="1100" dirty="0" smtClean="0">
                <a:latin typeface="Meiryo UI" panose="020B0604030504040204" pitchFamily="50" charset="-128"/>
                <a:ea typeface="Meiryo UI" panose="020B0604030504040204" pitchFamily="50" charset="-128"/>
              </a:rPr>
              <a:t>残る</a:t>
            </a:r>
            <a:r>
              <a:rPr lang="ja-JP" altLang="en-US" sz="1100" dirty="0" smtClean="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Ｃ</a:t>
            </a:r>
            <a:r>
              <a:rPr lang="ja-JP" altLang="ja-JP" sz="1100" dirty="0" smtClean="0">
                <a:latin typeface="Meiryo UI" panose="020B0604030504040204" pitchFamily="50" charset="-128"/>
                <a:ea typeface="Meiryo UI" panose="020B0604030504040204" pitchFamily="50" charset="-128"/>
              </a:rPr>
              <a:t>：</a:t>
            </a:r>
            <a:r>
              <a:rPr lang="ja-JP" altLang="ja-JP" sz="1100" dirty="0">
                <a:latin typeface="Meiryo UI" panose="020B0604030504040204" pitchFamily="50" charset="-128"/>
                <a:ea typeface="Meiryo UI" panose="020B0604030504040204" pitchFamily="50" charset="-128"/>
              </a:rPr>
              <a:t>計画に遅れが生じている</a:t>
            </a:r>
            <a:r>
              <a:rPr lang="ja-JP" altLang="en-US" sz="1100" dirty="0">
                <a:latin typeface="Meiryo UI" panose="020B0604030504040204" pitchFamily="50" charset="-128"/>
                <a:ea typeface="Meiryo UI" panose="020B0604030504040204" pitchFamily="50" charset="-128"/>
              </a:rPr>
              <a:t>　　　</a:t>
            </a:r>
            <a:r>
              <a:rPr lang="ja-JP" altLang="ja-JP" sz="1100" b="1" dirty="0">
                <a:latin typeface="Meiryo UI" panose="020B0604030504040204" pitchFamily="50" charset="-128"/>
                <a:ea typeface="Meiryo UI" panose="020B0604030504040204" pitchFamily="50" charset="-128"/>
              </a:rPr>
              <a:t>その他</a:t>
            </a:r>
            <a:r>
              <a:rPr lang="ja-JP" altLang="ja-JP" sz="1100" dirty="0">
                <a:latin typeface="Meiryo UI" panose="020B0604030504040204" pitchFamily="50" charset="-128"/>
                <a:ea typeface="Meiryo UI" panose="020B0604030504040204" pitchFamily="50" charset="-128"/>
              </a:rPr>
              <a:t>：計画の見直しの必要が</a:t>
            </a:r>
            <a:r>
              <a:rPr lang="ja-JP" altLang="ja-JP" sz="1100" dirty="0" smtClean="0">
                <a:latin typeface="Meiryo UI" panose="020B0604030504040204" pitchFamily="50" charset="-128"/>
                <a:ea typeface="Meiryo UI" panose="020B0604030504040204" pitchFamily="50" charset="-128"/>
              </a:rPr>
              <a:t>生じ</a:t>
            </a:r>
            <a:r>
              <a:rPr lang="ja-JP" altLang="en-US" sz="1100" dirty="0" smtClean="0">
                <a:latin typeface="Meiryo UI" panose="020B0604030504040204" pitchFamily="50" charset="-128"/>
                <a:ea typeface="Meiryo UI" panose="020B0604030504040204" pitchFamily="50" charset="-128"/>
              </a:rPr>
              <a:t>た。</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令和４年度計画を立てるにあたり、令和３年度の基本目標を改定した目標に</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整理をして評価を行ったため、事業数が令和３年度</a:t>
            </a:r>
            <a:r>
              <a:rPr lang="en-US" altLang="ja-JP" sz="1100" dirty="0" smtClean="0">
                <a:latin typeface="Meiryo UI" panose="020B0604030504040204" pitchFamily="50" charset="-128"/>
                <a:ea typeface="Meiryo UI" panose="020B0604030504040204" pitchFamily="50" charset="-128"/>
              </a:rPr>
              <a:t>199</a:t>
            </a:r>
            <a:r>
              <a:rPr lang="ja-JP" altLang="en-US" sz="1100" dirty="0" smtClean="0">
                <a:latin typeface="Meiryo UI" panose="020B0604030504040204" pitchFamily="50" charset="-128"/>
                <a:ea typeface="Meiryo UI" panose="020B0604030504040204" pitchFamily="50" charset="-128"/>
              </a:rPr>
              <a:t>から</a:t>
            </a:r>
            <a:r>
              <a:rPr lang="en-US" altLang="ja-JP" sz="1100" dirty="0" smtClean="0">
                <a:latin typeface="Meiryo UI" panose="020B0604030504040204" pitchFamily="50" charset="-128"/>
                <a:ea typeface="Meiryo UI" panose="020B0604030504040204" pitchFamily="50" charset="-128"/>
              </a:rPr>
              <a:t>186</a:t>
            </a:r>
            <a:r>
              <a:rPr lang="ja-JP" altLang="en-US" sz="1100" dirty="0" smtClean="0">
                <a:latin typeface="Meiryo UI" panose="020B0604030504040204" pitchFamily="50" charset="-128"/>
                <a:ea typeface="Meiryo UI" panose="020B0604030504040204" pitchFamily="50" charset="-128"/>
              </a:rPr>
              <a:t>となっている</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評価のカッコは新型コロナの影響で予定通り実施できなかった事業の再掲。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873457358"/>
              </p:ext>
            </p:extLst>
          </p:nvPr>
        </p:nvGraphicFramePr>
        <p:xfrm>
          <a:off x="5309343" y="4217322"/>
          <a:ext cx="5013113" cy="2967600"/>
        </p:xfrm>
        <a:graphic>
          <a:graphicData uri="http://schemas.openxmlformats.org/drawingml/2006/table">
            <a:tbl>
              <a:tblPr firstRow="1" bandRow="1">
                <a:tableStyleId>{912C8C85-51F0-491E-9774-3900AFEF0FD7}</a:tableStyleId>
              </a:tblPr>
              <a:tblGrid>
                <a:gridCol w="683481">
                  <a:extLst>
                    <a:ext uri="{9D8B030D-6E8A-4147-A177-3AD203B41FA5}">
                      <a16:colId xmlns:a16="http://schemas.microsoft.com/office/drawing/2014/main" val="20000"/>
                    </a:ext>
                  </a:extLst>
                </a:gridCol>
                <a:gridCol w="1704745">
                  <a:extLst>
                    <a:ext uri="{9D8B030D-6E8A-4147-A177-3AD203B41FA5}">
                      <a16:colId xmlns:a16="http://schemas.microsoft.com/office/drawing/2014/main" val="20001"/>
                    </a:ext>
                  </a:extLst>
                </a:gridCol>
                <a:gridCol w="1213589">
                  <a:extLst>
                    <a:ext uri="{9D8B030D-6E8A-4147-A177-3AD203B41FA5}">
                      <a16:colId xmlns:a16="http://schemas.microsoft.com/office/drawing/2014/main" val="20002"/>
                    </a:ext>
                  </a:extLst>
                </a:gridCol>
                <a:gridCol w="1411298">
                  <a:extLst>
                    <a:ext uri="{9D8B030D-6E8A-4147-A177-3AD203B41FA5}">
                      <a16:colId xmlns:a16="http://schemas.microsoft.com/office/drawing/2014/main" val="20003"/>
                    </a:ext>
                  </a:extLst>
                </a:gridCol>
              </a:tblGrid>
              <a:tr h="180457">
                <a:tc>
                  <a:txBody>
                    <a:bodyPr/>
                    <a:lstStyle/>
                    <a:p>
                      <a:pPr algn="ctr"/>
                      <a:r>
                        <a:rPr kumimoji="1" lang="ja-JP" altLang="en-US" sz="1100" dirty="0" smtClean="0">
                          <a:latin typeface="Meiryo UI" panose="020B0604030504040204" pitchFamily="50" charset="-128"/>
                          <a:ea typeface="Meiryo UI" panose="020B0604030504040204" pitchFamily="50" charset="-128"/>
                        </a:rPr>
                        <a:t>事業名</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accent6"/>
                      </a:solidFill>
                      <a:prstDash val="solid"/>
                      <a:round/>
                      <a:headEnd type="none" w="med" len="med"/>
                      <a:tailEnd type="none" w="med" len="med"/>
                    </a:lnR>
                  </a:tcPr>
                </a:tc>
                <a:tc>
                  <a:txBody>
                    <a:bodyPr/>
                    <a:lstStyle/>
                    <a:p>
                      <a:pPr algn="ctr"/>
                      <a:r>
                        <a:rPr kumimoji="1" lang="ja-JP" altLang="en-US" sz="1100" dirty="0" smtClean="0">
                          <a:latin typeface="Meiryo UI" panose="020B0604030504040204" pitchFamily="50" charset="-128"/>
                          <a:ea typeface="Meiryo UI" panose="020B0604030504040204" pitchFamily="50" charset="-128"/>
                        </a:rPr>
                        <a:t>目的・内容</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tcPr>
                </a:tc>
                <a:tc>
                  <a:txBody>
                    <a:bodyPr/>
                    <a:lstStyle/>
                    <a:p>
                      <a:pPr algn="ctr"/>
                      <a:r>
                        <a:rPr kumimoji="1" lang="en-US" altLang="ja-JP" sz="1100" dirty="0" smtClean="0">
                          <a:latin typeface="Meiryo UI" panose="020B0604030504040204" pitchFamily="50" charset="-128"/>
                          <a:ea typeface="Meiryo UI" panose="020B0604030504040204" pitchFamily="50" charset="-128"/>
                        </a:rPr>
                        <a:t>3</a:t>
                      </a:r>
                      <a:r>
                        <a:rPr kumimoji="1" lang="ja-JP" altLang="en-US" sz="1100" dirty="0" smtClean="0">
                          <a:latin typeface="Meiryo UI" panose="020B0604030504040204" pitchFamily="50" charset="-128"/>
                          <a:ea typeface="Meiryo UI" panose="020B0604030504040204" pitchFamily="50" charset="-128"/>
                        </a:rPr>
                        <a:t>年度実績</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tcPr>
                </a:tc>
                <a:tc>
                  <a:txBody>
                    <a:bodyPr/>
                    <a:lstStyle/>
                    <a:p>
                      <a:pPr algn="ctr"/>
                      <a:r>
                        <a:rPr kumimoji="1" lang="ja-JP" altLang="en-US" sz="1100" dirty="0" smtClean="0">
                          <a:latin typeface="Meiryo UI" panose="020B0604030504040204" pitchFamily="50" charset="-128"/>
                          <a:ea typeface="Meiryo UI" panose="020B0604030504040204" pitchFamily="50" charset="-128"/>
                        </a:rPr>
                        <a:t>評価・方策</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accent6"/>
                      </a:solidFill>
                      <a:prstDash val="solid"/>
                      <a:round/>
                      <a:headEnd type="none" w="med" len="med"/>
                      <a:tailEnd type="none" w="med" len="med"/>
                    </a:lnL>
                  </a:tcPr>
                </a:tc>
                <a:extLst>
                  <a:ext uri="{0D108BD9-81ED-4DB2-BD59-A6C34878D82A}">
                    <a16:rowId xmlns:a16="http://schemas.microsoft.com/office/drawing/2014/main" val="10000"/>
                  </a:ext>
                </a:extLst>
              </a:tr>
              <a:tr h="993124">
                <a:tc>
                  <a:txBody>
                    <a:bodyPr/>
                    <a:lstStyle/>
                    <a:p>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がんの相談・支援体制の整備</a:t>
                      </a:r>
                      <a:endPar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032815" rtl="0" eaLnBrk="1" fontAlgn="auto" latinLnBrk="0" hangingPunct="1">
                        <a:lnSpc>
                          <a:spcPct val="100000"/>
                        </a:lnSpc>
                        <a:spcBef>
                          <a:spcPts val="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(Ⅰ-21)</a:t>
                      </a:r>
                      <a:endPar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endParaRPr>
                    </a:p>
                  </a:txBody>
                  <a:tcPr marT="36000" marB="36000">
                    <a:lnR w="12700" cap="flat" cmpd="sng" algn="ctr">
                      <a:solidFill>
                        <a:schemeClr val="accent6"/>
                      </a:solidFill>
                      <a:prstDash val="solid"/>
                      <a:round/>
                      <a:headEnd type="none" w="med" len="med"/>
                      <a:tailEnd type="none" w="med" len="med"/>
                    </a:lnR>
                  </a:tcPr>
                </a:tc>
                <a:tc>
                  <a:txBody>
                    <a:bodyPr/>
                    <a:lstStyle/>
                    <a:p>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がんになっても自分らしく暮らせるよう、相談窓口や患者支援活動と連携し、患者家族にも必要な支援や情報を提供します。また、がんになっても働き続けることができるように両立支援について職域と連携して取組みます。</a:t>
                      </a:r>
                      <a:endPar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tcPr>
                </a:tc>
                <a:tc>
                  <a:txBody>
                    <a:bodyPr/>
                    <a:lstStyle/>
                    <a:p>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がん対策普及啓発イベントにおいて、相談支援に関する情報を提供した。</a:t>
                      </a:r>
                      <a:endPar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がん患者家族の支援団体と連携をして支援事業を実施。</a:t>
                      </a: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（年２回中１回開催、相談者１名）</a:t>
                      </a:r>
                      <a:endParaRPr kumimoji="1" lang="ja-JP" altLang="en-US" sz="1000" b="0" dirty="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tcPr>
                </a:tc>
                <a:tc>
                  <a:txBody>
                    <a:bodyPr/>
                    <a:lstStyle/>
                    <a:p>
                      <a:pPr marL="0" marR="0" indent="0" algn="l" defTabSz="1032815" rtl="0" eaLnBrk="1" fontAlgn="auto" latinLnBrk="0" hangingPunct="1">
                        <a:lnSpc>
                          <a:spcPct val="100000"/>
                        </a:lnSpc>
                        <a:spcBef>
                          <a:spcPts val="0"/>
                        </a:spcBef>
                        <a:spcAft>
                          <a:spcPts val="0"/>
                        </a:spcAft>
                        <a:buClrTx/>
                        <a:buSzTx/>
                        <a:buFontTx/>
                        <a:buNone/>
                        <a:tabLst/>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啓発イベントは、オンライントと会場で併用開催するなど工夫をしたが、相談事業は委託先医療機関が変更となり、また感染拡大の影響もあって、実施が制限されたことから、運営方法を検討する。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marT="36000" marB="36000">
                    <a:lnL w="12700" cap="flat" cmpd="sng" algn="ctr">
                      <a:solidFill>
                        <a:schemeClr val="accent6"/>
                      </a:solidFill>
                      <a:prstDash val="solid"/>
                      <a:round/>
                      <a:headEnd type="none" w="med" len="med"/>
                      <a:tailEnd type="none" w="med" len="med"/>
                    </a:lnL>
                  </a:tcPr>
                </a:tc>
                <a:extLst>
                  <a:ext uri="{0D108BD9-81ED-4DB2-BD59-A6C34878D82A}">
                    <a16:rowId xmlns:a16="http://schemas.microsoft.com/office/drawing/2014/main" val="2902123599"/>
                  </a:ext>
                </a:extLst>
              </a:tr>
              <a:tr h="993124">
                <a:tc>
                  <a:txBody>
                    <a:bodyPr/>
                    <a:lstStyle/>
                    <a:p>
                      <a:r>
                        <a:rPr kumimoji="1" lang="ja-JP" altLang="en-US" sz="1050" dirty="0" smtClean="0">
                          <a:latin typeface="Meiryo UI" panose="020B0604030504040204" pitchFamily="50" charset="-128"/>
                          <a:ea typeface="Meiryo UI" panose="020B0604030504040204" pitchFamily="50" charset="-128"/>
                        </a:rPr>
                        <a:t>災害時食支援ネットワークの推進</a:t>
                      </a:r>
                      <a:endParaRPr kumimoji="1" lang="en-US" altLang="ja-JP" sz="1050" dirty="0" smtClean="0">
                        <a:latin typeface="Meiryo UI" panose="020B0604030504040204" pitchFamily="50" charset="-128"/>
                        <a:ea typeface="Meiryo UI" panose="020B0604030504040204" pitchFamily="50" charset="-128"/>
                      </a:endParaRPr>
                    </a:p>
                    <a:p>
                      <a:r>
                        <a:rPr kumimoji="1" lang="en-US" altLang="ja-JP" sz="1050" dirty="0" smtClean="0">
                          <a:latin typeface="Meiryo UI" panose="020B0604030504040204" pitchFamily="50" charset="-128"/>
                          <a:ea typeface="Meiryo UI" panose="020B0604030504040204" pitchFamily="50" charset="-128"/>
                        </a:rPr>
                        <a:t>(Ⅲ-54)</a:t>
                      </a:r>
                      <a:endPar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accent6"/>
                      </a:solidFill>
                      <a:prstDash val="solid"/>
                      <a:round/>
                      <a:headEnd type="none" w="med" len="med"/>
                      <a:tailEnd type="none" w="med" len="med"/>
                    </a:lnR>
                  </a:tcPr>
                </a:tc>
                <a:tc>
                  <a:txBody>
                    <a:bodyPr/>
                    <a:lstStyle/>
                    <a:p>
                      <a:r>
                        <a:rPr kumimoji="1" lang="ja-JP" altLang="en-US" sz="1050" dirty="0" smtClean="0">
                          <a:latin typeface="Meiryo UI" panose="020B0604030504040204" pitchFamily="50" charset="-128"/>
                          <a:ea typeface="Meiryo UI" panose="020B0604030504040204" pitchFamily="50" charset="-128"/>
                        </a:rPr>
                        <a:t>災害時等に食事に配慮が必要な人への食支援を行うため、平時の食育推進ネットワークを活かした仕組みを構築し、自助、共助の視点から食支援の取組を進めます。</a:t>
                      </a:r>
                      <a:endPar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tcPr>
                </a:tc>
                <a:tc>
                  <a:txBody>
                    <a:bodyPr/>
                    <a:lstStyle/>
                    <a:p>
                      <a:r>
                        <a:rPr kumimoji="1" lang="ja-JP" altLang="en-US" sz="1050" dirty="0" smtClean="0">
                          <a:latin typeface="Meiryo UI" panose="020B0604030504040204" pitchFamily="50" charset="-128"/>
                          <a:ea typeface="Meiryo UI" panose="020B0604030504040204" pitchFamily="50" charset="-128"/>
                        </a:rPr>
                        <a:t>災害時食支援ネットワーク検討会を３回開催、食支援の検討をすすめ、マニュアルの素案を作成した。</a:t>
                      </a:r>
                      <a:endParaRPr kumimoji="1" lang="ja-JP" altLang="en-US" sz="900" b="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accent6"/>
                      </a:solidFill>
                      <a:prstDash val="solid"/>
                      <a:round/>
                      <a:headEnd type="none" w="med" len="med"/>
                      <a:tailEnd type="none" w="med" len="med"/>
                    </a:lnL>
                    <a:lnR w="12700" cap="flat" cmpd="sng" algn="ctr">
                      <a:solidFill>
                        <a:schemeClr val="accent6"/>
                      </a:solidFill>
                      <a:prstDash val="solid"/>
                      <a:round/>
                      <a:headEnd type="none" w="med" len="med"/>
                      <a:tailEnd type="none" w="med" len="med"/>
                    </a:lnR>
                  </a:tcPr>
                </a:tc>
                <a:tc>
                  <a:txBody>
                    <a:bodyPr/>
                    <a:lstStyle/>
                    <a:p>
                      <a:pPr marL="0" marR="0" indent="0" algn="l" defTabSz="1032815" rtl="0" eaLnBrk="1" fontAlgn="auto" latinLnBrk="0" hangingPunct="1">
                        <a:lnSpc>
                          <a:spcPct val="100000"/>
                        </a:lnSpc>
                        <a:spcBef>
                          <a:spcPts val="0"/>
                        </a:spcBef>
                        <a:spcAft>
                          <a:spcPts val="0"/>
                        </a:spcAft>
                        <a:buClrTx/>
                        <a:buSzTx/>
                        <a:buFontTx/>
                        <a:buNone/>
                        <a:tabLst/>
                        <a:defRPr/>
                      </a:pPr>
                      <a:r>
                        <a:rPr lang="ja-JP" altLang="en-US" sz="1050" dirty="0" smtClean="0">
                          <a:latin typeface="Meiryo UI" panose="020B0604030504040204" pitchFamily="50" charset="-128"/>
                          <a:ea typeface="Meiryo UI" panose="020B0604030504040204" pitchFamily="50" charset="-128"/>
                        </a:rPr>
                        <a:t>災害時食支援ネットワーク検討会を開催し、マニュアルの素案を作成したが、合わせて医療機関等とのネットワークづくりを進めながら、マニュアルを策定する。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accent6"/>
                      </a:solidFill>
                      <a:prstDash val="solid"/>
                      <a:round/>
                      <a:headEnd type="none" w="med" len="med"/>
                      <a:tailEnd type="none" w="med" len="med"/>
                    </a:lnL>
                  </a:tcPr>
                </a:tc>
                <a:extLst>
                  <a:ext uri="{0D108BD9-81ED-4DB2-BD59-A6C34878D82A}">
                    <a16:rowId xmlns:a16="http://schemas.microsoft.com/office/drawing/2014/main" val="2530110395"/>
                  </a:ext>
                </a:extLst>
              </a:tr>
            </a:tbl>
          </a:graphicData>
        </a:graphic>
      </p:graphicFrame>
      <p:sp>
        <p:nvSpPr>
          <p:cNvPr id="3" name="テキスト ボックス 2"/>
          <p:cNvSpPr txBox="1"/>
          <p:nvPr/>
        </p:nvSpPr>
        <p:spPr>
          <a:xfrm>
            <a:off x="5306264" y="7134814"/>
            <a:ext cx="5005645" cy="492443"/>
          </a:xfrm>
          <a:prstGeom prst="rect">
            <a:avLst/>
          </a:prstGeom>
          <a:noFill/>
        </p:spPr>
        <p:txBody>
          <a:bodyPr wrap="square" rtlCol="0">
            <a:spAutoFit/>
          </a:bodyPr>
          <a:lstStyle/>
          <a:p>
            <a:r>
              <a:rPr lang="ja-JP" altLang="en-US" sz="1300" b="1" dirty="0" smtClean="0">
                <a:latin typeface="Meiryo UI" panose="020B0604030504040204" pitchFamily="50" charset="-128"/>
                <a:ea typeface="Meiryo UI" panose="020B0604030504040204" pitchFamily="50" charset="-128"/>
              </a:rPr>
              <a:t>「その他」事業について</a:t>
            </a:r>
            <a:endParaRPr lang="en-US" altLang="ja-JP" sz="1300" b="1" dirty="0" smtClean="0">
              <a:latin typeface="Meiryo UI" panose="020B0604030504040204" pitchFamily="50" charset="-128"/>
              <a:ea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rPr>
              <a:t>１</a:t>
            </a:r>
            <a:r>
              <a:rPr kumimoji="1" lang="ja-JP" altLang="en-US" sz="1200" dirty="0" smtClean="0">
                <a:latin typeface="Meiryo UI" panose="020B0604030504040204" pitchFamily="50" charset="-128"/>
                <a:ea typeface="Meiryo UI" panose="020B0604030504040204" pitchFamily="50" charset="-128"/>
              </a:rPr>
              <a:t>の事業が新型コロナウイルス感染症に影響により、中止又は縮小となった。</a:t>
            </a:r>
            <a:endParaRPr kumimoji="1" lang="ja-JP" altLang="en-US"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6728308" y="33556"/>
            <a:ext cx="1152128" cy="41549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032815" rtl="0" eaLnBrk="1" latinLnBrk="0" hangingPunct="1">
              <a:defRPr kumimoji="1" sz="2000" kern="1200">
                <a:solidFill>
                  <a:schemeClr val="lt1"/>
                </a:solidFill>
                <a:latin typeface="+mn-lt"/>
                <a:ea typeface="+mn-ea"/>
                <a:cs typeface="+mn-cs"/>
              </a:defRPr>
            </a:lvl1pPr>
            <a:lvl2pPr marL="516407" algn="l" defTabSz="1032815" rtl="0" eaLnBrk="1" latinLnBrk="0" hangingPunct="1">
              <a:defRPr kumimoji="1" sz="2000" kern="1200">
                <a:solidFill>
                  <a:schemeClr val="lt1"/>
                </a:solidFill>
                <a:latin typeface="+mn-lt"/>
                <a:ea typeface="+mn-ea"/>
                <a:cs typeface="+mn-cs"/>
              </a:defRPr>
            </a:lvl2pPr>
            <a:lvl3pPr marL="1032815" algn="l" defTabSz="1032815" rtl="0" eaLnBrk="1" latinLnBrk="0" hangingPunct="1">
              <a:defRPr kumimoji="1" sz="2000" kern="1200">
                <a:solidFill>
                  <a:schemeClr val="lt1"/>
                </a:solidFill>
                <a:latin typeface="+mn-lt"/>
                <a:ea typeface="+mn-ea"/>
                <a:cs typeface="+mn-cs"/>
              </a:defRPr>
            </a:lvl3pPr>
            <a:lvl4pPr marL="1549222" algn="l" defTabSz="1032815" rtl="0" eaLnBrk="1" latinLnBrk="0" hangingPunct="1">
              <a:defRPr kumimoji="1" sz="2000" kern="1200">
                <a:solidFill>
                  <a:schemeClr val="lt1"/>
                </a:solidFill>
                <a:latin typeface="+mn-lt"/>
                <a:ea typeface="+mn-ea"/>
                <a:cs typeface="+mn-cs"/>
              </a:defRPr>
            </a:lvl4pPr>
            <a:lvl5pPr marL="2065630" algn="l" defTabSz="1032815" rtl="0" eaLnBrk="1" latinLnBrk="0" hangingPunct="1">
              <a:defRPr kumimoji="1" sz="2000" kern="1200">
                <a:solidFill>
                  <a:schemeClr val="lt1"/>
                </a:solidFill>
                <a:latin typeface="+mn-lt"/>
                <a:ea typeface="+mn-ea"/>
                <a:cs typeface="+mn-cs"/>
              </a:defRPr>
            </a:lvl5pPr>
            <a:lvl6pPr marL="2582037" algn="l" defTabSz="1032815" rtl="0" eaLnBrk="1" latinLnBrk="0" hangingPunct="1">
              <a:defRPr kumimoji="1" sz="2000" kern="1200">
                <a:solidFill>
                  <a:schemeClr val="lt1"/>
                </a:solidFill>
                <a:latin typeface="+mn-lt"/>
                <a:ea typeface="+mn-ea"/>
                <a:cs typeface="+mn-cs"/>
              </a:defRPr>
            </a:lvl6pPr>
            <a:lvl7pPr marL="3098444" algn="l" defTabSz="1032815" rtl="0" eaLnBrk="1" latinLnBrk="0" hangingPunct="1">
              <a:defRPr kumimoji="1" sz="2000" kern="1200">
                <a:solidFill>
                  <a:schemeClr val="lt1"/>
                </a:solidFill>
                <a:latin typeface="+mn-lt"/>
                <a:ea typeface="+mn-ea"/>
                <a:cs typeface="+mn-cs"/>
              </a:defRPr>
            </a:lvl7pPr>
            <a:lvl8pPr marL="3614852" algn="l" defTabSz="1032815" rtl="0" eaLnBrk="1" latinLnBrk="0" hangingPunct="1">
              <a:defRPr kumimoji="1" sz="2000" kern="1200">
                <a:solidFill>
                  <a:schemeClr val="lt1"/>
                </a:solidFill>
                <a:latin typeface="+mn-lt"/>
                <a:ea typeface="+mn-ea"/>
                <a:cs typeface="+mn-cs"/>
              </a:defRPr>
            </a:lvl8pPr>
            <a:lvl9pPr marL="4131259" algn="l" defTabSz="1032815" rtl="0" eaLnBrk="1" latinLnBrk="0" hangingPunct="1">
              <a:defRPr kumimoji="1" sz="2000" kern="1200">
                <a:solidFill>
                  <a:schemeClr val="lt1"/>
                </a:solidFill>
                <a:latin typeface="+mn-lt"/>
                <a:ea typeface="+mn-ea"/>
                <a:cs typeface="+mn-cs"/>
              </a:defRPr>
            </a:lvl9pPr>
          </a:lstStyle>
          <a:p>
            <a:pPr algn="ctr"/>
            <a:r>
              <a:rPr kumimoji="1" lang="ja-JP" altLang="en-US" dirty="0" smtClean="0">
                <a:solidFill>
                  <a:schemeClr val="tx1"/>
                </a:solidFill>
              </a:rPr>
              <a:t>資料</a:t>
            </a:r>
            <a:endParaRPr kumimoji="1" lang="ja-JP" altLang="en-US" dirty="0">
              <a:solidFill>
                <a:schemeClr val="tx1"/>
              </a:solidFill>
            </a:endParaRPr>
          </a:p>
        </p:txBody>
      </p:sp>
      <p:sp>
        <p:nvSpPr>
          <p:cNvPr id="16" name="テキスト ボックス 15">
            <a:extLst>
              <a:ext uri="{FF2B5EF4-FFF2-40B4-BE49-F238E27FC236}">
                <a16:creationId xmlns:a16="http://schemas.microsoft.com/office/drawing/2014/main" id="{D8F1F97D-0129-40F4-A3F3-66A1AAB20A35}"/>
              </a:ext>
            </a:extLst>
          </p:cNvPr>
          <p:cNvSpPr txBox="1"/>
          <p:nvPr/>
        </p:nvSpPr>
        <p:spPr>
          <a:xfrm>
            <a:off x="5409349" y="393704"/>
            <a:ext cx="4968552" cy="661720"/>
          </a:xfrm>
          <a:prstGeom prst="rect">
            <a:avLst/>
          </a:prstGeom>
          <a:noFill/>
        </p:spPr>
        <p:txBody>
          <a:bodyPr wrap="square" rtlCol="0">
            <a:spAutoFit/>
          </a:bodyPr>
          <a:lstStyle/>
          <a:p>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２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年度事業</a:t>
            </a: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評価（達成度）</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8F1F97D-0129-40F4-A3F3-66A1AAB20A35}"/>
              </a:ext>
            </a:extLst>
          </p:cNvPr>
          <p:cNvSpPr txBox="1"/>
          <p:nvPr/>
        </p:nvSpPr>
        <p:spPr>
          <a:xfrm>
            <a:off x="135977" y="6207798"/>
            <a:ext cx="4968552" cy="1031051"/>
          </a:xfrm>
          <a:prstGeom prst="rect">
            <a:avLst/>
          </a:prstGeom>
          <a:noFill/>
        </p:spPr>
        <p:txBody>
          <a:bodyPr wrap="square" rtlCol="0">
            <a:spAutoFit/>
          </a:bodyPr>
          <a:lstStyle/>
          <a:p>
            <a:r>
              <a:rPr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後期計画</a:t>
            </a:r>
            <a:r>
              <a:rPr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）ライフコースを意識した健康づくりの推進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包括的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親</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と子の健康づくりの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）支えあい、自分らしく生きることができる地域づくり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）安全・安心な保健・医療体制及び健康を支援する地域環境の整備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下矢印 5"/>
          <p:cNvSpPr/>
          <p:nvPr/>
        </p:nvSpPr>
        <p:spPr>
          <a:xfrm>
            <a:off x="2210146" y="5980264"/>
            <a:ext cx="792088" cy="244145"/>
          </a:xfrm>
          <a:prstGeom prst="downArrow">
            <a:avLst/>
          </a:prstGeom>
          <a:solidFill>
            <a:schemeClr val="accent6">
              <a:lumMod val="7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F7DAFE95-C0A1-4BFB-AFAD-DC1F4CF72B72}"/>
              </a:ext>
            </a:extLst>
          </p:cNvPr>
          <p:cNvSpPr/>
          <p:nvPr/>
        </p:nvSpPr>
        <p:spPr>
          <a:xfrm>
            <a:off x="5313078" y="536889"/>
            <a:ext cx="5027795" cy="3336513"/>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56810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301364" y="289193"/>
            <a:ext cx="5040560" cy="5118676"/>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0247" y="289192"/>
            <a:ext cx="5031550" cy="7179715"/>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0247" y="174230"/>
            <a:ext cx="4671984" cy="252000"/>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な事業</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の実績</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60741" y="835021"/>
            <a:ext cx="4972296" cy="2154436"/>
          </a:xfrm>
          <a:prstGeom prst="rect">
            <a:avLst/>
          </a:prstGeom>
          <a:noFill/>
        </p:spPr>
        <p:txBody>
          <a:bodyPr wrap="square"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）高齢者の保健事業と介護予防の一体的実施</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72</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・（新）健診・医療・介護データを分析し、個別支援（ハイリスクアプローチ）と通い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の場支援（ポピュレーションアプローチ）によるフレイル対策を実施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妊産婦歯科健康診査の実施</a:t>
            </a:r>
            <a:r>
              <a:rPr lang="ja-JP" altLang="en-US" sz="1100"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・妊婦及び産婦の歯科健診を実施：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受診者</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1,556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こころの健康相談の充実</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　＜事業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・新型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コロナに対応した心の相談窓口を設置</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４）</a:t>
            </a:r>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禁煙支援の実施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rPr>
              <a:t>54</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・禁煙医療費補助事業の実施：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登録</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9</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件</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補助</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件</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0C515311-A4B5-4E69-901B-384D3A979651}"/>
              </a:ext>
            </a:extLst>
          </p:cNvPr>
          <p:cNvSpPr txBox="1"/>
          <p:nvPr/>
        </p:nvSpPr>
        <p:spPr>
          <a:xfrm>
            <a:off x="60741" y="3299657"/>
            <a:ext cx="5040560" cy="2354491"/>
          </a:xfrm>
          <a:prstGeom prst="rect">
            <a:avLst/>
          </a:prstGeom>
          <a:noFill/>
        </p:spPr>
        <p:txBody>
          <a:bodyPr wrap="square" rtlCol="0">
            <a:spAutoFit/>
          </a:bodyPr>
          <a:lstStyle/>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５</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出産・子育て</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応援</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　＜事業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a:latin typeface="Meiryo UI" panose="020B0604030504040204" pitchFamily="50" charset="-128"/>
                <a:ea typeface="Meiryo UI" panose="020B0604030504040204" pitchFamily="50" charset="-128"/>
                <a:cs typeface="Meiryo UI" panose="020B0604030504040204" pitchFamily="50" charset="-128"/>
              </a:rPr>
              <a:t>・ゆりかご・すみだ</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専門職による妊婦面接、個別支援が必要な場合は支援</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プランを作成、面接後に育児パッケージを配布</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６</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出産準備クラスの実施</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　＜事業番号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・新型コロナのまん延により、いったん中止したが、感染予防に留意し開催するとともに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動画の公開や個別支援等により、ニーズに対応</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７）</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産後ケア事業の実施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＜事業番号</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a:latin typeface="Meiryo UI" panose="020B0604030504040204" pitchFamily="50" charset="-128"/>
                <a:ea typeface="Meiryo UI" panose="020B0604030504040204" pitchFamily="50" charset="-128"/>
                <a:cs typeface="Meiryo UI" panose="020B0604030504040204" pitchFamily="50" charset="-128"/>
              </a:rPr>
              <a:t>・産後ケアの実施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「宿泊型」、「外来型乳房ケア」、「訪問型」ケアを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８</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乳幼児子育て相談の充実</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　＜事業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・新型コロナの感染状況を考慮し、こども園や保育園での対面相談を一部再開、他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en-US" altLang="ja-JP" sz="1100">
                <a:latin typeface="Meiryo UI" panose="020B0604030504040204" pitchFamily="50" charset="-128"/>
                <a:ea typeface="Meiryo UI" panose="020B0604030504040204" pitchFamily="50" charset="-128"/>
                <a:cs typeface="Meiryo UI" panose="020B0604030504040204" pitchFamily="50" charset="-128"/>
              </a:rPr>
              <a:t> </a:t>
            </a:r>
            <a:r>
              <a:rPr lang="ja-JP" altLang="en-US" sz="110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電話・メール</a:t>
            </a:r>
            <a:r>
              <a:rPr lang="ja-JP" altLang="en-US" sz="1100" smtClean="0">
                <a:latin typeface="Meiryo UI" panose="020B0604030504040204" pitchFamily="50" charset="-128"/>
                <a:ea typeface="Meiryo UI" panose="020B0604030504040204" pitchFamily="50" charset="-128"/>
                <a:cs typeface="Meiryo UI" panose="020B0604030504040204" pitchFamily="50" charset="-128"/>
              </a:rPr>
              <a:t>・手紙など</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で相談を補完して継続実施</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130743" y="474058"/>
            <a:ext cx="5023116" cy="307777"/>
          </a:xfrm>
          <a:prstGeom prst="rect">
            <a:avLst/>
          </a:prstGeom>
          <a:noFill/>
        </p:spPr>
        <p:txBody>
          <a:bodyPr wrap="square" rtlCol="0">
            <a:spAutoFit/>
          </a:bodyPr>
          <a:lstStyle/>
          <a:p>
            <a:r>
              <a:rPr kumimoji="1" lang="en-US" altLang="ja-JP"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基本目標１</a:t>
            </a:r>
            <a:r>
              <a:rPr kumimoji="1" lang="en-US" altLang="ja-JP"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ライフコースを意識した健康づくりの推進</a:t>
            </a:r>
            <a:endParaRPr kumimoji="1" lang="ja-JP" altLang="en-US" sz="1400" b="1" spc="-15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12046" y="3023754"/>
            <a:ext cx="5023116" cy="307777"/>
          </a:xfrm>
          <a:prstGeom prst="rect">
            <a:avLst/>
          </a:prstGeom>
          <a:noFill/>
        </p:spPr>
        <p:txBody>
          <a:bodyPr wrap="square" rtlCol="0">
            <a:spAutoFit/>
          </a:bodyPr>
          <a:lstStyle/>
          <a:p>
            <a:r>
              <a:rPr kumimoji="1" lang="en-US" altLang="ja-JP"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基本目標２</a:t>
            </a:r>
            <a:r>
              <a:rPr kumimoji="1" lang="en-US" altLang="ja-JP"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400" b="1"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包括的な親と子の健康づくりの推進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0C515311-A4B5-4E69-901B-384D3A979651}"/>
              </a:ext>
            </a:extLst>
          </p:cNvPr>
          <p:cNvSpPr txBox="1"/>
          <p:nvPr/>
        </p:nvSpPr>
        <p:spPr>
          <a:xfrm>
            <a:off x="5321100" y="3724515"/>
            <a:ext cx="5040560" cy="1554272"/>
          </a:xfrm>
          <a:prstGeom prst="rect">
            <a:avLst/>
          </a:prstGeom>
          <a:noFill/>
        </p:spPr>
        <p:txBody>
          <a:bodyPr wrap="square" rtlCol="0">
            <a:spAutoFit/>
          </a:bodyPr>
          <a:lstStyle/>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16</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休日応急診療所事業の実施</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55</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・休日の応急診療所及び歯科休日応急診療事業を実施、国の準に基づき発熱</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87313"/>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外来を設置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17</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公害苦情相談の実施</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32</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・増大する騒音等に関する苦情相談に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18</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新保健センターの整備</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58</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・基本実施設計の完了、本工事計画の着工、施設運用、付帯設備等の検討実施</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97220" y="2971417"/>
            <a:ext cx="502800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112798" y="5724883"/>
            <a:ext cx="5028009"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117691" y="5780656"/>
            <a:ext cx="5023116" cy="307777"/>
          </a:xfrm>
          <a:prstGeom prst="rect">
            <a:avLst/>
          </a:prstGeom>
          <a:noFill/>
        </p:spPr>
        <p:txBody>
          <a:bodyPr wrap="square" rtlCol="0">
            <a:spAutoFit/>
          </a:bodyPr>
          <a:lstStyle/>
          <a:p>
            <a:r>
              <a:rPr kumimoji="1" lang="en-US" altLang="ja-JP"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基本目標３</a:t>
            </a:r>
            <a:r>
              <a:rPr kumimoji="1" lang="en-US" altLang="ja-JP"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400" b="1"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支えあい、自分らしく生きることができる地域づくり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0C515311-A4B5-4E69-901B-384D3A979651}"/>
              </a:ext>
            </a:extLst>
          </p:cNvPr>
          <p:cNvSpPr txBox="1"/>
          <p:nvPr/>
        </p:nvSpPr>
        <p:spPr>
          <a:xfrm>
            <a:off x="60741" y="5976753"/>
            <a:ext cx="5040560" cy="1446550"/>
          </a:xfrm>
          <a:prstGeom prst="rect">
            <a:avLst/>
          </a:prstGeom>
          <a:noFill/>
        </p:spPr>
        <p:txBody>
          <a:bodyPr wrap="square" rtlCol="0">
            <a:spAutoFit/>
          </a:bodyPr>
          <a:lstStyle/>
          <a:p>
            <a:pPr marL="180975"/>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９</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精神障害者地域生活支援協議会の開催</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・精神障害者地域生活支援協議会：２回、分科会：８回</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1</a:t>
            </a:r>
            <a:r>
              <a:rPr lang="en-US" altLang="ja-JP" sz="1300" b="1" u="sng" dirty="0">
                <a:latin typeface="Meiryo UI" panose="020B0604030504040204" pitchFamily="50" charset="-128"/>
                <a:ea typeface="Meiryo UI" panose="020B0604030504040204" pitchFamily="50" charset="-128"/>
                <a:cs typeface="Meiryo UI" panose="020B0604030504040204" pitchFamily="50" charset="-128"/>
              </a:rPr>
              <a:t>0</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食育推進団体（すみだ食育</a:t>
            </a:r>
            <a:r>
              <a:rPr lang="en-US" altLang="ja-JP" sz="1300" u="sng" dirty="0" smtClean="0">
                <a:latin typeface="Meiryo UI" panose="020B0604030504040204" pitchFamily="50" charset="-128"/>
                <a:ea typeface="Meiryo UI" panose="020B0604030504040204" pitchFamily="50" charset="-128"/>
                <a:cs typeface="Meiryo UI" panose="020B0604030504040204" pitchFamily="50" charset="-128"/>
              </a:rPr>
              <a:t>good</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ネット等）への支援</a:t>
            </a:r>
            <a:endParaRPr lang="en-US" altLang="ja-JP" sz="13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　</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・すみだ食育フェスへの参加、すみだ食育</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good</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ネットを通じて、様々な</a:t>
            </a:r>
            <a:r>
              <a:rPr lang="ja-JP" altLang="en-US" sz="1100" smtClean="0">
                <a:latin typeface="Meiryo UI" panose="020B0604030504040204" pitchFamily="50" charset="-128"/>
                <a:ea typeface="Meiryo UI" panose="020B0604030504040204" pitchFamily="50" charset="-128"/>
                <a:cs typeface="Meiryo UI" panose="020B0604030504040204" pitchFamily="50" charset="-128"/>
              </a:rPr>
              <a:t>分野の</a:t>
            </a:r>
            <a:r>
              <a:rPr lang="ja-JP" altLang="en-US" sz="1100">
                <a:latin typeface="Meiryo UI" panose="020B0604030504040204" pitchFamily="50" charset="-128"/>
                <a:ea typeface="Meiryo UI" panose="020B0604030504040204" pitchFamily="50" charset="-128"/>
                <a:cs typeface="Meiryo UI" panose="020B0604030504040204" pitchFamily="50" charset="-128"/>
              </a:rPr>
              <a:t>関係者</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と連携しながら食育活動を推進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5288364" y="289193"/>
            <a:ext cx="5023116" cy="523220"/>
          </a:xfrm>
          <a:prstGeom prst="rect">
            <a:avLst/>
          </a:prstGeom>
          <a:noFill/>
        </p:spPr>
        <p:txBody>
          <a:bodyPr wrap="square" rtlCol="0">
            <a:spAutoFit/>
          </a:bodyPr>
          <a:lstStyle/>
          <a:p>
            <a:r>
              <a:rPr kumimoji="1" lang="en-US" altLang="ja-JP"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基本目標４</a:t>
            </a:r>
            <a:r>
              <a:rPr kumimoji="1" lang="en-US" altLang="ja-JP"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ja-JP" altLang="en-US" sz="1400" spc="-15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安全</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・安心な保健・医療体制及び健康を支援</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地域</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環境の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200" b="1" spc="-14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a:extLst>
              <a:ext uri="{FF2B5EF4-FFF2-40B4-BE49-F238E27FC236}">
                <a16:creationId xmlns:a16="http://schemas.microsoft.com/office/drawing/2014/main" id="{0C515311-A4B5-4E69-901B-384D3A979651}"/>
              </a:ext>
            </a:extLst>
          </p:cNvPr>
          <p:cNvSpPr txBox="1"/>
          <p:nvPr/>
        </p:nvSpPr>
        <p:spPr>
          <a:xfrm>
            <a:off x="5321100" y="799820"/>
            <a:ext cx="5040560" cy="2492990"/>
          </a:xfrm>
          <a:prstGeom prst="rect">
            <a:avLst/>
          </a:prstGeom>
          <a:noFill/>
        </p:spPr>
        <p:txBody>
          <a:bodyPr wrap="square" rtlCol="0">
            <a:spAutoFit/>
          </a:bodyPr>
          <a:lstStyle/>
          <a:p>
            <a:r>
              <a:rPr lang="ja-JP" altLang="en-US" sz="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5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災害時医療救護活動の強化</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・緊急医療救護所の設置訓練や職員研修、医療資機材の整備を実施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予防接種の実施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a:latin typeface="Meiryo UI" panose="020B0604030504040204" pitchFamily="50" charset="-128"/>
                <a:ea typeface="Meiryo UI" panose="020B0604030504040204" pitchFamily="50" charset="-128"/>
                <a:cs typeface="Meiryo UI" panose="020B0604030504040204" pitchFamily="50" charset="-128"/>
              </a:rPr>
              <a:t>・新型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コロナウイルスワクチンの接種計画を策定</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13</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感染症発生時のまん延防止対策の実施</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＜事業番号</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2 </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・新型コロナウイルス感染症対応の実施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自主</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管理</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推進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1</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・食品衛生推進会議の開催、自主点検による衛生管理指導の実施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狂犬病予防</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業務</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実施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35</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・狂犬病の集団注射を再開、区及び提携獣医師会動物病院にて注射済証を発行</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2" name="直線コネクタ 21"/>
          <p:cNvCxnSpPr/>
          <p:nvPr/>
        </p:nvCxnSpPr>
        <p:spPr>
          <a:xfrm>
            <a:off x="5283471" y="3331531"/>
            <a:ext cx="5028009"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C7FCE634-1E21-4FE1-8B3D-3F85E01C8949}"/>
              </a:ext>
            </a:extLst>
          </p:cNvPr>
          <p:cNvSpPr/>
          <p:nvPr/>
        </p:nvSpPr>
        <p:spPr>
          <a:xfrm>
            <a:off x="5283471" y="5780656"/>
            <a:ext cx="5058907" cy="1364440"/>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4389A66E-509B-4A4E-B97C-0773E1DB8078}"/>
              </a:ext>
            </a:extLst>
          </p:cNvPr>
          <p:cNvSpPr/>
          <p:nvPr/>
        </p:nvSpPr>
        <p:spPr>
          <a:xfrm>
            <a:off x="5283471" y="5634530"/>
            <a:ext cx="3105894" cy="252000"/>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Ⅴ</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の総合評価</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8357831D-3E83-4CF2-9570-45309D52A06E}"/>
              </a:ext>
            </a:extLst>
          </p:cNvPr>
          <p:cNvSpPr txBox="1"/>
          <p:nvPr/>
        </p:nvSpPr>
        <p:spPr>
          <a:xfrm>
            <a:off x="5403195" y="5978717"/>
            <a:ext cx="4850357" cy="1031051"/>
          </a:xfrm>
          <a:prstGeom prst="rect">
            <a:avLst/>
          </a:prstGeom>
          <a:noFill/>
        </p:spPr>
        <p:txBody>
          <a:bodyPr wrap="square" rtlCol="0">
            <a:sp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すみだ健康づくり総合計画」に基づく事業は、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新型コロナウイルス感染症の感染拡大の影響により、中止や縮小となった事業が多かった。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感染症対策については、ワクチン接種への対応とともに、新しい生活様式への変更や社会活動参加の減少、健診や受診控え等による健康課題に注視して対応し、ポストコロナも考慮した取組を検討していく必要があ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5437470" y="3384997"/>
            <a:ext cx="3276215" cy="276999"/>
          </a:xfrm>
          <a:prstGeom prst="rect">
            <a:avLst/>
          </a:prstGeom>
          <a:noFill/>
        </p:spPr>
        <p:txBody>
          <a:bodyPr wrap="square" rtlCol="0">
            <a:spAutoFit/>
          </a:bodyPr>
          <a:lstStyle/>
          <a:p>
            <a:r>
              <a:rPr lang="en-US" altLang="ja-JP" sz="1200" b="1" spc="-150" dirty="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200" b="1" spc="-150" dirty="0" smtClean="0">
                <a:solidFill>
                  <a:schemeClr val="tx1">
                    <a:lumMod val="65000"/>
                    <a:lumOff val="35000"/>
                  </a:schemeClr>
                </a:solidFill>
                <a:latin typeface="Meiryo UI" panose="020B0604030504040204" pitchFamily="50" charset="-128"/>
                <a:ea typeface="Meiryo UI" panose="020B0604030504040204" pitchFamily="50" charset="-128"/>
              </a:rPr>
              <a:t>以下、前期計画の</a:t>
            </a:r>
            <a:r>
              <a:rPr lang="en-US" altLang="ja-JP" sz="1200" b="1" spc="-150" dirty="0" smtClean="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200" b="1" spc="-150" dirty="0">
                <a:solidFill>
                  <a:schemeClr val="tx1">
                    <a:lumMod val="65000"/>
                    <a:lumOff val="35000"/>
                  </a:schemeClr>
                </a:solidFill>
                <a:latin typeface="Meiryo UI" panose="020B0604030504040204" pitchFamily="50" charset="-128"/>
                <a:ea typeface="Meiryo UI" panose="020B0604030504040204" pitchFamily="50" charset="-128"/>
              </a:rPr>
              <a:t>基本目標５</a:t>
            </a:r>
            <a:r>
              <a:rPr lang="en-US" altLang="ja-JP" sz="1200" b="1" spc="-150" dirty="0" smtClean="0">
                <a:solidFill>
                  <a:schemeClr val="tx1">
                    <a:lumMod val="65000"/>
                    <a:lumOff val="35000"/>
                  </a:schemeClr>
                </a:solidFill>
                <a:latin typeface="Meiryo UI" panose="020B0604030504040204" pitchFamily="50" charset="-128"/>
                <a:ea typeface="Meiryo UI" panose="020B0604030504040204" pitchFamily="50" charset="-128"/>
              </a:rPr>
              <a:t>】</a:t>
            </a:r>
            <a:r>
              <a:rPr lang="ja-JP" altLang="en-US" sz="1200" b="1" spc="-150" dirty="0" smtClean="0">
                <a:solidFill>
                  <a:schemeClr val="tx1">
                    <a:lumMod val="65000"/>
                    <a:lumOff val="35000"/>
                  </a:schemeClr>
                </a:solidFill>
                <a:latin typeface="Meiryo UI" panose="020B0604030504040204" pitchFamily="50" charset="-128"/>
                <a:ea typeface="Meiryo UI" panose="020B0604030504040204" pitchFamily="50" charset="-128"/>
              </a:rPr>
              <a:t>に該当</a:t>
            </a:r>
            <a:endParaRPr lang="en-US" altLang="ja-JP" sz="1100" b="1" spc="-140"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40985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10082" y="198487"/>
            <a:ext cx="5040560" cy="5112569"/>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10082" y="89412"/>
            <a:ext cx="2844000" cy="253091"/>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Ⅵ</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令和</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４年度</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主な取組</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id="{1BB65F76-72DD-4AB3-A9A6-24A2A1976F6F}"/>
              </a:ext>
            </a:extLst>
          </p:cNvPr>
          <p:cNvSpPr txBox="1"/>
          <p:nvPr/>
        </p:nvSpPr>
        <p:spPr>
          <a:xfrm>
            <a:off x="198190" y="414511"/>
            <a:ext cx="5020312" cy="5062924"/>
          </a:xfrm>
          <a:prstGeom prst="rect">
            <a:avLst/>
          </a:prstGeom>
          <a:noFill/>
        </p:spPr>
        <p:txBody>
          <a:bodyPr wrap="square" rtlCol="0">
            <a:spAutoFit/>
          </a:bodyPr>
          <a:lstStyle/>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高齢者の保健事業と介護予防の一体的実施</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72 </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拡</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高齢者の保健事業と介護予防の一体的実施事業の推進</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産後ケア事業の実施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＜事業番号</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Ⅱ</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拡</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宿泊型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外来型・訪問型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乳房</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ケア、日帰り型ケア（モデル事業）の実施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包括的支援体制整備事業</a:t>
            </a:r>
            <a:r>
              <a:rPr lang="ja-JP" altLang="en-US" sz="1100" u="sng" dirty="0">
                <a:latin typeface="Meiryo UI" panose="020B0604030504040204" pitchFamily="50" charset="-128"/>
                <a:ea typeface="Meiryo UI" panose="020B0604030504040204" pitchFamily="50" charset="-128"/>
                <a:cs typeface="Meiryo UI" panose="020B0604030504040204" pitchFamily="50" charset="-128"/>
              </a:rPr>
              <a:t>　＜事業</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u="sng" dirty="0" smtClean="0">
                <a:latin typeface="Meiryo UI" panose="020B0604030504040204" pitchFamily="50" charset="-128"/>
                <a:ea typeface="Meiryo UI" panose="020B0604030504040204" pitchFamily="50" charset="-128"/>
                <a:cs typeface="Meiryo UI" panose="020B0604030504040204" pitchFamily="50" charset="-128"/>
              </a:rPr>
              <a:t>59</a:t>
            </a:r>
            <a:r>
              <a:rPr lang="ja-JP" altLang="en-US" sz="110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新</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多機関共同事業に基づいた相談支援ネットワークを構築し、包括的な支援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（重層的支援）体制を整備する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４）</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予防接種の実施</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＜事業番号</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5 </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新</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子宮頸がん（</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HPV</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）ワクチン接種の定期接種の積極的勧奨及びキャッチ</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アップ接種等の実施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５</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感染症対策の実施</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050" u="sng"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他＞</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拡</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新型コロナウイルス感染症対策等の実施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拡</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保健所の即応体制</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の整備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６</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新保健センターの</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整備</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　＜事業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58</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拡</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新保健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施設の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建設の着工、施設運用・付帯設備の検討等</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７</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区民の健康度評価</a:t>
            </a:r>
            <a:r>
              <a:rPr lang="ja-JP" altLang="en-US" sz="130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　＜事業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Ⅳ</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60</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拡</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千葉大学予防医学センターとの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パートナーシップ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による社会疫学研究の実施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a:latin typeface="Meiryo UI" panose="020B0604030504040204" pitchFamily="50" charset="-128"/>
                <a:ea typeface="Meiryo UI" panose="020B0604030504040204" pitchFamily="50" charset="-128"/>
                <a:cs typeface="Meiryo UI" panose="020B0604030504040204" pitchFamily="50" charset="-128"/>
              </a:rPr>
              <a:t>８</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地域・職域連携推進協議会（仮称</a:t>
            </a:r>
            <a:r>
              <a:rPr lang="en-US" altLang="ja-JP" sz="130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の設置</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番号</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新</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墨田健康</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経営</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支援検討会の開催、区内企業の健康づくり支援を検討</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b="1" u="sng" dirty="0" smtClean="0">
                <a:latin typeface="Meiryo UI" panose="020B0604030504040204" pitchFamily="50" charset="-128"/>
                <a:ea typeface="Meiryo UI" panose="020B0604030504040204" pitchFamily="50" charset="-128"/>
                <a:cs typeface="Meiryo UI" panose="020B0604030504040204" pitchFamily="50" charset="-128"/>
              </a:rPr>
              <a:t>９）</a:t>
            </a:r>
            <a:r>
              <a:rPr lang="ja-JP" altLang="en-US" sz="1300" u="sng" dirty="0" smtClean="0">
                <a:latin typeface="Meiryo UI" panose="020B0604030504040204" pitchFamily="50" charset="-128"/>
                <a:ea typeface="Meiryo UI" panose="020B0604030504040204" pitchFamily="50" charset="-128"/>
                <a:cs typeface="Meiryo UI" panose="020B0604030504040204" pitchFamily="50" charset="-128"/>
              </a:rPr>
              <a:t>墨田区版健康経営支援事業</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事業番号</a:t>
            </a:r>
            <a:r>
              <a:rPr lang="en-US" altLang="ja-JP" sz="1050" u="sng" dirty="0">
                <a:latin typeface="Meiryo UI" panose="020B0604030504040204" pitchFamily="50" charset="-128"/>
                <a:ea typeface="Meiryo UI" panose="020B0604030504040204" pitchFamily="50" charset="-128"/>
                <a:cs typeface="Meiryo UI" panose="020B0604030504040204" pitchFamily="50" charset="-128"/>
              </a:rPr>
              <a:t>Ⅲ</a:t>
            </a:r>
            <a:r>
              <a:rPr lang="ja-JP" altLang="en-US" sz="105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u="sng"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050"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u="sng" dirty="0">
              <a:latin typeface="Meiryo UI" panose="020B0604030504040204" pitchFamily="50" charset="-128"/>
              <a:ea typeface="Meiryo UI" panose="020B0604030504040204" pitchFamily="50" charset="-128"/>
              <a:cs typeface="Meiryo UI" panose="020B0604030504040204" pitchFamily="50" charset="-128"/>
            </a:endParaRPr>
          </a:p>
          <a:p>
            <a:pPr marL="180975"/>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新</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墨田区健康経営認定制度の設置等を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975"/>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a:extLst>
              <a:ext uri="{FF2B5EF4-FFF2-40B4-BE49-F238E27FC236}">
                <a16:creationId xmlns:a16="http://schemas.microsoft.com/office/drawing/2014/main" id="{4CB068F5-8B0C-4664-8279-713587A7F64D}"/>
              </a:ext>
            </a:extLst>
          </p:cNvPr>
          <p:cNvSpPr/>
          <p:nvPr/>
        </p:nvSpPr>
        <p:spPr>
          <a:xfrm>
            <a:off x="210082" y="5602239"/>
            <a:ext cx="5028668" cy="1804417"/>
          </a:xfrm>
          <a:prstGeom prst="rect">
            <a:avLst/>
          </a:prstGeom>
          <a:no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D163E5C5-DBF8-49A4-A0C6-EFEE44E2AA92}"/>
              </a:ext>
            </a:extLst>
          </p:cNvPr>
          <p:cNvSpPr/>
          <p:nvPr/>
        </p:nvSpPr>
        <p:spPr>
          <a:xfrm>
            <a:off x="210082" y="5477435"/>
            <a:ext cx="3105894" cy="252000"/>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latin typeface="Meiryo UI" panose="020B0604030504040204" pitchFamily="50" charset="-128"/>
                <a:ea typeface="Meiryo UI" panose="020B0604030504040204" pitchFamily="50" charset="-128"/>
                <a:cs typeface="Meiryo UI" panose="020B0604030504040204" pitchFamily="50" charset="-128"/>
              </a:rPr>
              <a:t>Ⅶ</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計画の推進に向けて</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a:extLst>
              <a:ext uri="{FF2B5EF4-FFF2-40B4-BE49-F238E27FC236}">
                <a16:creationId xmlns:a16="http://schemas.microsoft.com/office/drawing/2014/main" id="{B4C079D0-A8EA-404D-8A65-705043D8E684}"/>
              </a:ext>
            </a:extLst>
          </p:cNvPr>
          <p:cNvSpPr txBox="1"/>
          <p:nvPr/>
        </p:nvSpPr>
        <p:spPr>
          <a:xfrm>
            <a:off x="320944" y="5788574"/>
            <a:ext cx="4897558" cy="1569660"/>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本年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月に改定をした本計画に基づき、新型コロナウイルス感染症の取組及び新型コロナワクチン接種を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一層</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推進するとともに、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区民の健康といのちを守るため、感染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予防に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留意</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しながら事業を実施していく。</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また、大学とのパートナーシップにより区民の健康課題や健康の社会的決定要因を明らかにし、健康長寿のまちづくりと</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SDGs</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の実現に向けた取組を検討・推進する。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さらに、令和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年度の新保健施設開設を見据えて、事業や組織の適正化にも着手していく。</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27579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5232</TotalTime>
  <Words>2254</Words>
  <Application>Microsoft Office PowerPoint</Application>
  <PresentationFormat>ユーザー設定</PresentationFormat>
  <Paragraphs>196</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HGSｺﾞｼｯｸM</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静</dc:creator>
  <cp:lastModifiedBy>Windows ユーザー</cp:lastModifiedBy>
  <cp:revision>204</cp:revision>
  <cp:lastPrinted>2021-08-20T03:00:35Z</cp:lastPrinted>
  <dcterms:modified xsi:type="dcterms:W3CDTF">2022-07-28T03:46:04Z</dcterms:modified>
</cp:coreProperties>
</file>