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5" r:id="rId4"/>
  </p:sldIdLst>
  <p:sldSz cx="10477500" cy="7597775"/>
  <p:notesSz cx="6797675" cy="9926638"/>
  <p:defaultTextStyle>
    <a:defPPr>
      <a:defRPr lang="ja-JP"/>
    </a:defPPr>
    <a:lvl1pPr marL="0" algn="l" defTabSz="1032643" rtl="0" eaLnBrk="1" latinLnBrk="0" hangingPunct="1">
      <a:defRPr kumimoji="1" sz="2000" kern="1200">
        <a:solidFill>
          <a:schemeClr val="tx1"/>
        </a:solidFill>
        <a:latin typeface="+mn-lt"/>
        <a:ea typeface="+mn-ea"/>
        <a:cs typeface="+mn-cs"/>
      </a:defRPr>
    </a:lvl1pPr>
    <a:lvl2pPr marL="516320" algn="l" defTabSz="1032643" rtl="0" eaLnBrk="1" latinLnBrk="0" hangingPunct="1">
      <a:defRPr kumimoji="1" sz="2000" kern="1200">
        <a:solidFill>
          <a:schemeClr val="tx1"/>
        </a:solidFill>
        <a:latin typeface="+mn-lt"/>
        <a:ea typeface="+mn-ea"/>
        <a:cs typeface="+mn-cs"/>
      </a:defRPr>
    </a:lvl2pPr>
    <a:lvl3pPr marL="1032643" algn="l" defTabSz="1032643" rtl="0" eaLnBrk="1" latinLnBrk="0" hangingPunct="1">
      <a:defRPr kumimoji="1" sz="2000" kern="1200">
        <a:solidFill>
          <a:schemeClr val="tx1"/>
        </a:solidFill>
        <a:latin typeface="+mn-lt"/>
        <a:ea typeface="+mn-ea"/>
        <a:cs typeface="+mn-cs"/>
      </a:defRPr>
    </a:lvl3pPr>
    <a:lvl4pPr marL="1548964" algn="l" defTabSz="1032643" rtl="0" eaLnBrk="1" latinLnBrk="0" hangingPunct="1">
      <a:defRPr kumimoji="1" sz="2000" kern="1200">
        <a:solidFill>
          <a:schemeClr val="tx1"/>
        </a:solidFill>
        <a:latin typeface="+mn-lt"/>
        <a:ea typeface="+mn-ea"/>
        <a:cs typeface="+mn-cs"/>
      </a:defRPr>
    </a:lvl4pPr>
    <a:lvl5pPr marL="2065286" algn="l" defTabSz="1032643" rtl="0" eaLnBrk="1" latinLnBrk="0" hangingPunct="1">
      <a:defRPr kumimoji="1" sz="2000" kern="1200">
        <a:solidFill>
          <a:schemeClr val="tx1"/>
        </a:solidFill>
        <a:latin typeface="+mn-lt"/>
        <a:ea typeface="+mn-ea"/>
        <a:cs typeface="+mn-cs"/>
      </a:defRPr>
    </a:lvl5pPr>
    <a:lvl6pPr marL="2581607" algn="l" defTabSz="1032643" rtl="0" eaLnBrk="1" latinLnBrk="0" hangingPunct="1">
      <a:defRPr kumimoji="1" sz="2000" kern="1200">
        <a:solidFill>
          <a:schemeClr val="tx1"/>
        </a:solidFill>
        <a:latin typeface="+mn-lt"/>
        <a:ea typeface="+mn-ea"/>
        <a:cs typeface="+mn-cs"/>
      </a:defRPr>
    </a:lvl6pPr>
    <a:lvl7pPr marL="3097928" algn="l" defTabSz="1032643" rtl="0" eaLnBrk="1" latinLnBrk="0" hangingPunct="1">
      <a:defRPr kumimoji="1" sz="2000" kern="1200">
        <a:solidFill>
          <a:schemeClr val="tx1"/>
        </a:solidFill>
        <a:latin typeface="+mn-lt"/>
        <a:ea typeface="+mn-ea"/>
        <a:cs typeface="+mn-cs"/>
      </a:defRPr>
    </a:lvl7pPr>
    <a:lvl8pPr marL="3614250" algn="l" defTabSz="1032643" rtl="0" eaLnBrk="1" latinLnBrk="0" hangingPunct="1">
      <a:defRPr kumimoji="1" sz="2000" kern="1200">
        <a:solidFill>
          <a:schemeClr val="tx1"/>
        </a:solidFill>
        <a:latin typeface="+mn-lt"/>
        <a:ea typeface="+mn-ea"/>
        <a:cs typeface="+mn-cs"/>
      </a:defRPr>
    </a:lvl8pPr>
    <a:lvl9pPr marL="4130570" algn="l" defTabSz="1032643"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3">
          <p15:clr>
            <a:srgbClr val="A4A3A4"/>
          </p15:clr>
        </p15:guide>
        <p15:guide id="2" pos="33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D7A1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p:cViewPr varScale="1">
        <p:scale>
          <a:sx n="79" d="100"/>
          <a:sy n="79" d="100"/>
        </p:scale>
        <p:origin x="1272" y="43"/>
      </p:cViewPr>
      <p:guideLst>
        <p:guide orient="horz" pos="2393"/>
        <p:guide pos="330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altLang="en-US" b="1"/>
              <a:t>墨田区の自殺死亡者数と自殺死亡率</a:t>
            </a:r>
            <a:endParaRPr lang="en-US" altLang="ja-JP" b="1"/>
          </a:p>
          <a:p>
            <a:pPr>
              <a:defRPr b="1"/>
            </a:pPr>
            <a:r>
              <a:rPr lang="ja-JP" altLang="en-US" b="1"/>
              <a:t>（東京都・全国の死亡率有）</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914997099087756E-2"/>
          <c:y val="0.19846781730134561"/>
          <c:w val="0.93289810832306108"/>
          <c:h val="0.75398877248933127"/>
        </c:manualLayout>
      </c:layout>
      <c:barChart>
        <c:barDir val="col"/>
        <c:grouping val="stacked"/>
        <c:varyColors val="0"/>
        <c:ser>
          <c:idx val="0"/>
          <c:order val="0"/>
          <c:tx>
            <c:v>自殺死亡者数(男）</c:v>
          </c:tx>
          <c:spPr>
            <a:solidFill>
              <a:srgbClr val="0070C0"/>
            </a:solidFill>
            <a:ln>
              <a:noFill/>
            </a:ln>
            <a:effectLst/>
          </c:spPr>
          <c:invertIfNegative val="0"/>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自殺死亡者の推移!$G$5:$S$5</c:f>
              <c:numCache>
                <c:formatCode>General</c:formatCode>
                <c:ptCount val="13"/>
                <c:pt idx="0">
                  <c:v>43</c:v>
                </c:pt>
                <c:pt idx="1">
                  <c:v>34</c:v>
                </c:pt>
                <c:pt idx="2">
                  <c:v>21</c:v>
                </c:pt>
                <c:pt idx="3">
                  <c:v>31</c:v>
                </c:pt>
                <c:pt idx="4">
                  <c:v>34</c:v>
                </c:pt>
                <c:pt idx="5">
                  <c:v>29</c:v>
                </c:pt>
                <c:pt idx="6">
                  <c:v>24</c:v>
                </c:pt>
                <c:pt idx="7">
                  <c:v>29</c:v>
                </c:pt>
              </c:numCache>
            </c:numRef>
          </c:val>
          <c:extLst>
            <c:ext xmlns:c16="http://schemas.microsoft.com/office/drawing/2014/chart" uri="{C3380CC4-5D6E-409C-BE32-E72D297353CC}">
              <c16:uniqueId val="{00000000-666B-4F69-A87B-D1DA1C52FF92}"/>
            </c:ext>
          </c:extLst>
        </c:ser>
        <c:ser>
          <c:idx val="1"/>
          <c:order val="1"/>
          <c:tx>
            <c:v>自殺死亡者数(女）</c:v>
          </c:tx>
          <c:spPr>
            <a:solidFill>
              <a:srgbClr val="FF0000"/>
            </a:solidFill>
            <a:ln>
              <a:noFill/>
            </a:ln>
            <a:effectLst/>
          </c:spPr>
          <c:invertIfNegative val="0"/>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自殺死亡者の推移!$G$6:$S$6</c:f>
              <c:numCache>
                <c:formatCode>General</c:formatCode>
                <c:ptCount val="13"/>
                <c:pt idx="0">
                  <c:v>21</c:v>
                </c:pt>
                <c:pt idx="1">
                  <c:v>17</c:v>
                </c:pt>
                <c:pt idx="2">
                  <c:v>6</c:v>
                </c:pt>
                <c:pt idx="3">
                  <c:v>16</c:v>
                </c:pt>
                <c:pt idx="4">
                  <c:v>12</c:v>
                </c:pt>
                <c:pt idx="5">
                  <c:v>10</c:v>
                </c:pt>
                <c:pt idx="6">
                  <c:v>14</c:v>
                </c:pt>
                <c:pt idx="7">
                  <c:v>14</c:v>
                </c:pt>
              </c:numCache>
            </c:numRef>
          </c:val>
          <c:extLst>
            <c:ext xmlns:c16="http://schemas.microsoft.com/office/drawing/2014/chart" uri="{C3380CC4-5D6E-409C-BE32-E72D297353CC}">
              <c16:uniqueId val="{00000001-666B-4F69-A87B-D1DA1C52FF92}"/>
            </c:ext>
          </c:extLst>
        </c:ser>
        <c:dLbls>
          <c:showLegendKey val="0"/>
          <c:showVal val="0"/>
          <c:showCatName val="0"/>
          <c:showSerName val="0"/>
          <c:showPercent val="0"/>
          <c:showBubbleSize val="0"/>
        </c:dLbls>
        <c:gapWidth val="219"/>
        <c:overlap val="100"/>
        <c:axId val="506519064"/>
        <c:axId val="506520704"/>
      </c:barChart>
      <c:lineChart>
        <c:grouping val="standard"/>
        <c:varyColors val="0"/>
        <c:ser>
          <c:idx val="2"/>
          <c:order val="2"/>
          <c:tx>
            <c:v>自殺死亡率(墨田区）</c:v>
          </c:tx>
          <c:spPr>
            <a:ln w="28575" cap="rnd">
              <a:solidFill>
                <a:srgbClr val="00B050"/>
              </a:solidFill>
              <a:round/>
            </a:ln>
            <a:effectLst/>
          </c:spPr>
          <c:marker>
            <c:symbol val="circle"/>
            <c:size val="5"/>
            <c:spPr>
              <a:solidFill>
                <a:srgbClr val="00B050"/>
              </a:solidFill>
              <a:ln w="9525">
                <a:solidFill>
                  <a:srgbClr val="00B050"/>
                </a:solidFill>
              </a:ln>
              <a:effectLst/>
            </c:spPr>
          </c:marker>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自殺死亡者の推移!$G$8:$S$8</c:f>
              <c:numCache>
                <c:formatCode>General</c:formatCode>
                <c:ptCount val="13"/>
                <c:pt idx="0">
                  <c:v>25.13</c:v>
                </c:pt>
                <c:pt idx="1">
                  <c:v>19.739999999999998</c:v>
                </c:pt>
                <c:pt idx="2">
                  <c:v>10.32</c:v>
                </c:pt>
                <c:pt idx="3">
                  <c:v>17.72</c:v>
                </c:pt>
                <c:pt idx="4">
                  <c:v>17.11</c:v>
                </c:pt>
                <c:pt idx="5">
                  <c:v>14.35</c:v>
                </c:pt>
                <c:pt idx="6">
                  <c:v>13.82</c:v>
                </c:pt>
                <c:pt idx="7">
                  <c:v>15.6</c:v>
                </c:pt>
              </c:numCache>
            </c:numRef>
          </c:val>
          <c:smooth val="0"/>
          <c:extLst>
            <c:ext xmlns:c16="http://schemas.microsoft.com/office/drawing/2014/chart" uri="{C3380CC4-5D6E-409C-BE32-E72D297353CC}">
              <c16:uniqueId val="{00000002-666B-4F69-A87B-D1DA1C52FF92}"/>
            </c:ext>
          </c:extLst>
        </c:ser>
        <c:ser>
          <c:idx val="3"/>
          <c:order val="3"/>
          <c:tx>
            <c:v>自殺死亡率(東京都）</c:v>
          </c:tx>
          <c:spPr>
            <a:ln w="28575" cap="rnd">
              <a:solidFill>
                <a:schemeClr val="accent4"/>
              </a:solidFill>
              <a:round/>
            </a:ln>
            <a:effectLst/>
          </c:spPr>
          <c:marker>
            <c:symbol val="circle"/>
            <c:size val="5"/>
            <c:spPr>
              <a:solidFill>
                <a:schemeClr val="accent5">
                  <a:lumMod val="75000"/>
                </a:schemeClr>
              </a:solidFill>
              <a:ln w="9525">
                <a:solidFill>
                  <a:schemeClr val="accent4"/>
                </a:solidFill>
              </a:ln>
              <a:effectLst/>
            </c:spPr>
          </c:marker>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自殺死亡者の推移!$G$9:$S$9</c:f>
              <c:numCache>
                <c:formatCode>General</c:formatCode>
                <c:ptCount val="13"/>
                <c:pt idx="0">
                  <c:v>19.600000000000001</c:v>
                </c:pt>
                <c:pt idx="1">
                  <c:v>18.63</c:v>
                </c:pt>
                <c:pt idx="2">
                  <c:v>16.579999999999998</c:v>
                </c:pt>
                <c:pt idx="3">
                  <c:v>15.87</c:v>
                </c:pt>
                <c:pt idx="4">
                  <c:v>16.21</c:v>
                </c:pt>
                <c:pt idx="5">
                  <c:v>15.47</c:v>
                </c:pt>
                <c:pt idx="6">
                  <c:v>15.92</c:v>
                </c:pt>
                <c:pt idx="7">
                  <c:v>16.25</c:v>
                </c:pt>
              </c:numCache>
            </c:numRef>
          </c:val>
          <c:smooth val="0"/>
          <c:extLst>
            <c:ext xmlns:c16="http://schemas.microsoft.com/office/drawing/2014/chart" uri="{C3380CC4-5D6E-409C-BE32-E72D297353CC}">
              <c16:uniqueId val="{00000003-666B-4F69-A87B-D1DA1C52FF92}"/>
            </c:ext>
          </c:extLst>
        </c:ser>
        <c:ser>
          <c:idx val="4"/>
          <c:order val="4"/>
          <c:tx>
            <c:v>自殺死亡率(全国）</c:v>
          </c:tx>
          <c:spPr>
            <a:ln w="28575" cap="rnd">
              <a:solidFill>
                <a:schemeClr val="bg2">
                  <a:lumMod val="50000"/>
                </a:schemeClr>
              </a:solidFill>
              <a:round/>
            </a:ln>
            <a:effectLst/>
          </c:spPr>
          <c:marker>
            <c:symbol val="circle"/>
            <c:size val="5"/>
            <c:spPr>
              <a:solidFill>
                <a:schemeClr val="bg2">
                  <a:lumMod val="50000"/>
                </a:schemeClr>
              </a:solidFill>
              <a:ln w="9525">
                <a:solidFill>
                  <a:schemeClr val="bg2">
                    <a:lumMod val="50000"/>
                  </a:schemeClr>
                </a:solidFill>
              </a:ln>
              <a:effectLst/>
            </c:spPr>
          </c:marker>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自殺死亡者の推移!$G$10:$S$10</c:f>
              <c:numCache>
                <c:formatCode>General</c:formatCode>
                <c:ptCount val="13"/>
                <c:pt idx="0">
                  <c:v>19.63</c:v>
                </c:pt>
                <c:pt idx="1">
                  <c:v>18.57</c:v>
                </c:pt>
                <c:pt idx="2">
                  <c:v>16.95</c:v>
                </c:pt>
                <c:pt idx="3">
                  <c:v>16.52</c:v>
                </c:pt>
                <c:pt idx="4">
                  <c:v>16.18</c:v>
                </c:pt>
                <c:pt idx="5">
                  <c:v>15.67</c:v>
                </c:pt>
                <c:pt idx="6">
                  <c:v>16.440000000000001</c:v>
                </c:pt>
                <c:pt idx="7">
                  <c:v>16.440000000000001</c:v>
                </c:pt>
              </c:numCache>
            </c:numRef>
          </c:val>
          <c:smooth val="0"/>
          <c:extLst>
            <c:ext xmlns:c16="http://schemas.microsoft.com/office/drawing/2014/chart" uri="{C3380CC4-5D6E-409C-BE32-E72D297353CC}">
              <c16:uniqueId val="{00000004-666B-4F69-A87B-D1DA1C52FF92}"/>
            </c:ext>
          </c:extLst>
        </c:ser>
        <c:ser>
          <c:idx val="5"/>
          <c:order val="5"/>
          <c:tx>
            <c:v>自殺死亡率(墨田区予測値）</c:v>
          </c:tx>
          <c:spPr>
            <a:ln w="28575" cap="rnd">
              <a:solidFill>
                <a:schemeClr val="accent6"/>
              </a:solidFill>
              <a:prstDash val="sysDash"/>
              <a:round/>
            </a:ln>
            <a:effectLst/>
          </c:spPr>
          <c:marker>
            <c:symbol val="none"/>
          </c:marker>
          <c:cat>
            <c:strRef>
              <c:f>自殺死亡者の推移!$G$4:$S$4</c:f>
              <c:strCache>
                <c:ptCount val="13"/>
                <c:pt idx="0">
                  <c:v>26年</c:v>
                </c:pt>
                <c:pt idx="1">
                  <c:v>27年</c:v>
                </c:pt>
                <c:pt idx="2">
                  <c:v>28年</c:v>
                </c:pt>
                <c:pt idx="3">
                  <c:v>29年</c:v>
                </c:pt>
                <c:pt idx="4">
                  <c:v>30年</c:v>
                </c:pt>
                <c:pt idx="5">
                  <c:v>31年</c:v>
                </c:pt>
                <c:pt idx="6">
                  <c:v>R２</c:v>
                </c:pt>
                <c:pt idx="7">
                  <c:v>R３</c:v>
                </c:pt>
                <c:pt idx="8">
                  <c:v>R４</c:v>
                </c:pt>
                <c:pt idx="9">
                  <c:v>R５</c:v>
                </c:pt>
                <c:pt idx="10">
                  <c:v>R６</c:v>
                </c:pt>
                <c:pt idx="11">
                  <c:v>R７</c:v>
                </c:pt>
                <c:pt idx="12">
                  <c:v>R８</c:v>
                </c:pt>
              </c:strCache>
            </c:strRef>
          </c:cat>
          <c:val>
            <c:numRef>
              <c:f>自殺死亡者の推移!$G$11:$S$11</c:f>
              <c:numCache>
                <c:formatCode>General</c:formatCode>
                <c:ptCount val="13"/>
                <c:pt idx="1">
                  <c:v>19.7</c:v>
                </c:pt>
                <c:pt idx="2">
                  <c:v>19.16</c:v>
                </c:pt>
                <c:pt idx="3">
                  <c:v>18.63</c:v>
                </c:pt>
                <c:pt idx="4">
                  <c:v>18.09</c:v>
                </c:pt>
                <c:pt idx="5">
                  <c:v>17.559999999999999</c:v>
                </c:pt>
                <c:pt idx="6">
                  <c:v>17.02</c:v>
                </c:pt>
                <c:pt idx="7">
                  <c:v>16.48</c:v>
                </c:pt>
                <c:pt idx="8">
                  <c:v>15.95</c:v>
                </c:pt>
                <c:pt idx="9">
                  <c:v>15.41</c:v>
                </c:pt>
                <c:pt idx="10">
                  <c:v>14.88</c:v>
                </c:pt>
                <c:pt idx="11">
                  <c:v>14.34</c:v>
                </c:pt>
                <c:pt idx="12">
                  <c:v>13.8</c:v>
                </c:pt>
              </c:numCache>
            </c:numRef>
          </c:val>
          <c:smooth val="0"/>
          <c:extLst>
            <c:ext xmlns:c16="http://schemas.microsoft.com/office/drawing/2014/chart" uri="{C3380CC4-5D6E-409C-BE32-E72D297353CC}">
              <c16:uniqueId val="{00000005-666B-4F69-A87B-D1DA1C52FF92}"/>
            </c:ext>
          </c:extLst>
        </c:ser>
        <c:dLbls>
          <c:showLegendKey val="0"/>
          <c:showVal val="0"/>
          <c:showCatName val="0"/>
          <c:showSerName val="0"/>
          <c:showPercent val="0"/>
          <c:showBubbleSize val="0"/>
        </c:dLbls>
        <c:marker val="1"/>
        <c:smooth val="0"/>
        <c:axId val="506558096"/>
        <c:axId val="506555144"/>
      </c:lineChart>
      <c:catAx>
        <c:axId val="506519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6520704"/>
        <c:crosses val="autoZero"/>
        <c:auto val="1"/>
        <c:lblAlgn val="ctr"/>
        <c:lblOffset val="100"/>
        <c:noMultiLvlLbl val="0"/>
      </c:catAx>
      <c:valAx>
        <c:axId val="506520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6519064"/>
        <c:crosses val="autoZero"/>
        <c:crossBetween val="between"/>
      </c:valAx>
      <c:valAx>
        <c:axId val="50655514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6558096"/>
        <c:crosses val="max"/>
        <c:crossBetween val="between"/>
      </c:valAx>
      <c:catAx>
        <c:axId val="506558096"/>
        <c:scaling>
          <c:orientation val="minMax"/>
        </c:scaling>
        <c:delete val="1"/>
        <c:axPos val="b"/>
        <c:numFmt formatCode="General" sourceLinked="1"/>
        <c:majorTickMark val="out"/>
        <c:minorTickMark val="none"/>
        <c:tickLblPos val="nextTo"/>
        <c:crossAx val="506555144"/>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814" y="2360236"/>
            <a:ext cx="8905875" cy="162859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71625" y="4305406"/>
            <a:ext cx="7334250" cy="1941654"/>
          </a:xfrm>
        </p:spPr>
        <p:txBody>
          <a:bodyPr/>
          <a:lstStyle>
            <a:lvl1pPr marL="0" indent="0" algn="ctr">
              <a:buNone/>
              <a:defRPr>
                <a:solidFill>
                  <a:schemeClr val="tx1">
                    <a:tint val="75000"/>
                  </a:schemeClr>
                </a:solidFill>
              </a:defRPr>
            </a:lvl1pPr>
            <a:lvl2pPr marL="516320" indent="0" algn="ctr">
              <a:buNone/>
              <a:defRPr>
                <a:solidFill>
                  <a:schemeClr val="tx1">
                    <a:tint val="75000"/>
                  </a:schemeClr>
                </a:solidFill>
              </a:defRPr>
            </a:lvl2pPr>
            <a:lvl3pPr marL="1032643" indent="0" algn="ctr">
              <a:buNone/>
              <a:defRPr>
                <a:solidFill>
                  <a:schemeClr val="tx1">
                    <a:tint val="75000"/>
                  </a:schemeClr>
                </a:solidFill>
              </a:defRPr>
            </a:lvl3pPr>
            <a:lvl4pPr marL="1548964" indent="0" algn="ctr">
              <a:buNone/>
              <a:defRPr>
                <a:solidFill>
                  <a:schemeClr val="tx1">
                    <a:tint val="75000"/>
                  </a:schemeClr>
                </a:solidFill>
              </a:defRPr>
            </a:lvl4pPr>
            <a:lvl5pPr marL="2065286" indent="0" algn="ctr">
              <a:buNone/>
              <a:defRPr>
                <a:solidFill>
                  <a:schemeClr val="tx1">
                    <a:tint val="75000"/>
                  </a:schemeClr>
                </a:solidFill>
              </a:defRPr>
            </a:lvl5pPr>
            <a:lvl6pPr marL="2581607" indent="0" algn="ctr">
              <a:buNone/>
              <a:defRPr>
                <a:solidFill>
                  <a:schemeClr val="tx1">
                    <a:tint val="75000"/>
                  </a:schemeClr>
                </a:solidFill>
              </a:defRPr>
            </a:lvl6pPr>
            <a:lvl7pPr marL="3097928" indent="0" algn="ctr">
              <a:buNone/>
              <a:defRPr>
                <a:solidFill>
                  <a:schemeClr val="tx1">
                    <a:tint val="75000"/>
                  </a:schemeClr>
                </a:solidFill>
              </a:defRPr>
            </a:lvl7pPr>
            <a:lvl8pPr marL="3614250" indent="0" algn="ctr">
              <a:buNone/>
              <a:defRPr>
                <a:solidFill>
                  <a:schemeClr val="tx1">
                    <a:tint val="75000"/>
                  </a:schemeClr>
                </a:solidFill>
              </a:defRPr>
            </a:lvl8pPr>
            <a:lvl9pPr marL="413057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20448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864341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03967" y="337681"/>
            <a:ext cx="2701230" cy="718095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0275" y="337681"/>
            <a:ext cx="7929067" cy="718095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4694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216203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7650" y="4882275"/>
            <a:ext cx="8905875" cy="1509003"/>
          </a:xfrm>
        </p:spPr>
        <p:txBody>
          <a:bodyPr anchor="t"/>
          <a:lstStyle>
            <a:lvl1pPr algn="l">
              <a:defRPr sz="4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27650" y="3220263"/>
            <a:ext cx="8905875" cy="1662013"/>
          </a:xfrm>
        </p:spPr>
        <p:txBody>
          <a:bodyPr anchor="b"/>
          <a:lstStyle>
            <a:lvl1pPr marL="0" indent="0">
              <a:buNone/>
              <a:defRPr sz="2300">
                <a:solidFill>
                  <a:schemeClr val="tx1">
                    <a:tint val="75000"/>
                  </a:schemeClr>
                </a:solidFill>
              </a:defRPr>
            </a:lvl1pPr>
            <a:lvl2pPr marL="516320" indent="0">
              <a:buNone/>
              <a:defRPr sz="2000">
                <a:solidFill>
                  <a:schemeClr val="tx1">
                    <a:tint val="75000"/>
                  </a:schemeClr>
                </a:solidFill>
              </a:defRPr>
            </a:lvl2pPr>
            <a:lvl3pPr marL="1032643" indent="0">
              <a:buNone/>
              <a:defRPr sz="1800">
                <a:solidFill>
                  <a:schemeClr val="tx1">
                    <a:tint val="75000"/>
                  </a:schemeClr>
                </a:solidFill>
              </a:defRPr>
            </a:lvl3pPr>
            <a:lvl4pPr marL="1548964" indent="0">
              <a:buNone/>
              <a:defRPr sz="1600">
                <a:solidFill>
                  <a:schemeClr val="tx1">
                    <a:tint val="75000"/>
                  </a:schemeClr>
                </a:solidFill>
              </a:defRPr>
            </a:lvl4pPr>
            <a:lvl5pPr marL="2065286" indent="0">
              <a:buNone/>
              <a:defRPr sz="1600">
                <a:solidFill>
                  <a:schemeClr val="tx1">
                    <a:tint val="75000"/>
                  </a:schemeClr>
                </a:solidFill>
              </a:defRPr>
            </a:lvl5pPr>
            <a:lvl6pPr marL="2581607" indent="0">
              <a:buNone/>
              <a:defRPr sz="1600">
                <a:solidFill>
                  <a:schemeClr val="tx1">
                    <a:tint val="75000"/>
                  </a:schemeClr>
                </a:solidFill>
              </a:defRPr>
            </a:lvl6pPr>
            <a:lvl7pPr marL="3097928" indent="0">
              <a:buNone/>
              <a:defRPr sz="1600">
                <a:solidFill>
                  <a:schemeClr val="tx1">
                    <a:tint val="75000"/>
                  </a:schemeClr>
                </a:solidFill>
              </a:defRPr>
            </a:lvl7pPr>
            <a:lvl8pPr marL="3614250" indent="0">
              <a:buNone/>
              <a:defRPr sz="1600">
                <a:solidFill>
                  <a:schemeClr val="tx1">
                    <a:tint val="75000"/>
                  </a:schemeClr>
                </a:solidFill>
              </a:defRPr>
            </a:lvl8pPr>
            <a:lvl9pPr marL="413057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538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0274" y="1964520"/>
            <a:ext cx="5315148" cy="555411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090049" y="1964520"/>
            <a:ext cx="5315148" cy="555411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58567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3875" y="304263"/>
            <a:ext cx="9429750" cy="1266296"/>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23875" y="1700706"/>
            <a:ext cx="4629382" cy="708773"/>
          </a:xfrm>
        </p:spPr>
        <p:txBody>
          <a:bodyPr anchor="b"/>
          <a:lstStyle>
            <a:lvl1pPr marL="0" indent="0">
              <a:buNone/>
              <a:defRPr sz="2700" b="1"/>
            </a:lvl1pPr>
            <a:lvl2pPr marL="516320" indent="0">
              <a:buNone/>
              <a:defRPr sz="2300" b="1"/>
            </a:lvl2pPr>
            <a:lvl3pPr marL="1032643" indent="0">
              <a:buNone/>
              <a:defRPr sz="2000" b="1"/>
            </a:lvl3pPr>
            <a:lvl4pPr marL="1548964" indent="0">
              <a:buNone/>
              <a:defRPr sz="1800" b="1"/>
            </a:lvl4pPr>
            <a:lvl5pPr marL="2065286" indent="0">
              <a:buNone/>
              <a:defRPr sz="1800" b="1"/>
            </a:lvl5pPr>
            <a:lvl6pPr marL="2581607" indent="0">
              <a:buNone/>
              <a:defRPr sz="1800" b="1"/>
            </a:lvl6pPr>
            <a:lvl7pPr marL="3097928" indent="0">
              <a:buNone/>
              <a:defRPr sz="1800" b="1"/>
            </a:lvl7pPr>
            <a:lvl8pPr marL="3614250" indent="0">
              <a:buNone/>
              <a:defRPr sz="1800" b="1"/>
            </a:lvl8pPr>
            <a:lvl9pPr marL="4130570"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3875" y="2409481"/>
            <a:ext cx="4629382" cy="437751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322426" y="1700706"/>
            <a:ext cx="4631201" cy="708773"/>
          </a:xfrm>
        </p:spPr>
        <p:txBody>
          <a:bodyPr anchor="b"/>
          <a:lstStyle>
            <a:lvl1pPr marL="0" indent="0">
              <a:buNone/>
              <a:defRPr sz="2700" b="1"/>
            </a:lvl1pPr>
            <a:lvl2pPr marL="516320" indent="0">
              <a:buNone/>
              <a:defRPr sz="2300" b="1"/>
            </a:lvl2pPr>
            <a:lvl3pPr marL="1032643" indent="0">
              <a:buNone/>
              <a:defRPr sz="2000" b="1"/>
            </a:lvl3pPr>
            <a:lvl4pPr marL="1548964" indent="0">
              <a:buNone/>
              <a:defRPr sz="1800" b="1"/>
            </a:lvl4pPr>
            <a:lvl5pPr marL="2065286" indent="0">
              <a:buNone/>
              <a:defRPr sz="1800" b="1"/>
            </a:lvl5pPr>
            <a:lvl6pPr marL="2581607" indent="0">
              <a:buNone/>
              <a:defRPr sz="1800" b="1"/>
            </a:lvl6pPr>
            <a:lvl7pPr marL="3097928" indent="0">
              <a:buNone/>
              <a:defRPr sz="1800" b="1"/>
            </a:lvl7pPr>
            <a:lvl8pPr marL="3614250" indent="0">
              <a:buNone/>
              <a:defRPr sz="1800" b="1"/>
            </a:lvl8pPr>
            <a:lvl9pPr marL="4130570"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322426" y="2409481"/>
            <a:ext cx="4631201" cy="437751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4249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74956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56848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3877" y="302505"/>
            <a:ext cx="3447025" cy="1287401"/>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096411" y="302506"/>
            <a:ext cx="5857214" cy="6484490"/>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3877" y="1589905"/>
            <a:ext cx="3447025" cy="5197090"/>
          </a:xfrm>
        </p:spPr>
        <p:txBody>
          <a:bodyPr/>
          <a:lstStyle>
            <a:lvl1pPr marL="0" indent="0">
              <a:buNone/>
              <a:defRPr sz="1600"/>
            </a:lvl1pPr>
            <a:lvl2pPr marL="516320" indent="0">
              <a:buNone/>
              <a:defRPr sz="1400"/>
            </a:lvl2pPr>
            <a:lvl3pPr marL="1032643" indent="0">
              <a:buNone/>
              <a:defRPr sz="1100"/>
            </a:lvl3pPr>
            <a:lvl4pPr marL="1548964" indent="0">
              <a:buNone/>
              <a:defRPr sz="1000"/>
            </a:lvl4pPr>
            <a:lvl5pPr marL="2065286" indent="0">
              <a:buNone/>
              <a:defRPr sz="1000"/>
            </a:lvl5pPr>
            <a:lvl6pPr marL="2581607" indent="0">
              <a:buNone/>
              <a:defRPr sz="1000"/>
            </a:lvl6pPr>
            <a:lvl7pPr marL="3097928" indent="0">
              <a:buNone/>
              <a:defRPr sz="1000"/>
            </a:lvl7pPr>
            <a:lvl8pPr marL="3614250" indent="0">
              <a:buNone/>
              <a:defRPr sz="1000"/>
            </a:lvl8pPr>
            <a:lvl9pPr marL="413057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24752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53663" y="5318443"/>
            <a:ext cx="6286500" cy="62787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2053663" y="678875"/>
            <a:ext cx="6286500" cy="4558665"/>
          </a:xfrm>
        </p:spPr>
        <p:txBody>
          <a:bodyPr/>
          <a:lstStyle>
            <a:lvl1pPr marL="0" indent="0">
              <a:buNone/>
              <a:defRPr sz="3600"/>
            </a:lvl1pPr>
            <a:lvl2pPr marL="516320" indent="0">
              <a:buNone/>
              <a:defRPr sz="3200"/>
            </a:lvl2pPr>
            <a:lvl3pPr marL="1032643" indent="0">
              <a:buNone/>
              <a:defRPr sz="2700"/>
            </a:lvl3pPr>
            <a:lvl4pPr marL="1548964" indent="0">
              <a:buNone/>
              <a:defRPr sz="2300"/>
            </a:lvl4pPr>
            <a:lvl5pPr marL="2065286" indent="0">
              <a:buNone/>
              <a:defRPr sz="2300"/>
            </a:lvl5pPr>
            <a:lvl6pPr marL="2581607" indent="0">
              <a:buNone/>
              <a:defRPr sz="2300"/>
            </a:lvl6pPr>
            <a:lvl7pPr marL="3097928" indent="0">
              <a:buNone/>
              <a:defRPr sz="2300"/>
            </a:lvl7pPr>
            <a:lvl8pPr marL="3614250" indent="0">
              <a:buNone/>
              <a:defRPr sz="2300"/>
            </a:lvl8pPr>
            <a:lvl9pPr marL="4130570" indent="0">
              <a:buNone/>
              <a:defRPr sz="2300"/>
            </a:lvl9pPr>
          </a:lstStyle>
          <a:p>
            <a:endParaRPr kumimoji="1" lang="ja-JP" altLang="en-US"/>
          </a:p>
        </p:txBody>
      </p:sp>
      <p:sp>
        <p:nvSpPr>
          <p:cNvPr id="4" name="テキスト プレースホルダー 3"/>
          <p:cNvSpPr>
            <a:spLocks noGrp="1"/>
          </p:cNvSpPr>
          <p:nvPr>
            <p:ph type="body" sz="half" idx="2"/>
          </p:nvPr>
        </p:nvSpPr>
        <p:spPr>
          <a:xfrm>
            <a:off x="2053663" y="5946316"/>
            <a:ext cx="6286500" cy="891683"/>
          </a:xfrm>
        </p:spPr>
        <p:txBody>
          <a:bodyPr/>
          <a:lstStyle>
            <a:lvl1pPr marL="0" indent="0">
              <a:buNone/>
              <a:defRPr sz="1600"/>
            </a:lvl1pPr>
            <a:lvl2pPr marL="516320" indent="0">
              <a:buNone/>
              <a:defRPr sz="1400"/>
            </a:lvl2pPr>
            <a:lvl3pPr marL="1032643" indent="0">
              <a:buNone/>
              <a:defRPr sz="1100"/>
            </a:lvl3pPr>
            <a:lvl4pPr marL="1548964" indent="0">
              <a:buNone/>
              <a:defRPr sz="1000"/>
            </a:lvl4pPr>
            <a:lvl5pPr marL="2065286" indent="0">
              <a:buNone/>
              <a:defRPr sz="1000"/>
            </a:lvl5pPr>
            <a:lvl6pPr marL="2581607" indent="0">
              <a:buNone/>
              <a:defRPr sz="1000"/>
            </a:lvl6pPr>
            <a:lvl7pPr marL="3097928" indent="0">
              <a:buNone/>
              <a:defRPr sz="1000"/>
            </a:lvl7pPr>
            <a:lvl8pPr marL="3614250" indent="0">
              <a:buNone/>
              <a:defRPr sz="1000"/>
            </a:lvl8pPr>
            <a:lvl9pPr marL="413057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12021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3875" y="304263"/>
            <a:ext cx="9429750" cy="1266296"/>
          </a:xfrm>
          <a:prstGeom prst="rect">
            <a:avLst/>
          </a:prstGeom>
        </p:spPr>
        <p:txBody>
          <a:bodyPr vert="horz" lIns="103263" tIns="51633" rIns="103263" bIns="5163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3875" y="1772816"/>
            <a:ext cx="9429750" cy="5014180"/>
          </a:xfrm>
          <a:prstGeom prst="rect">
            <a:avLst/>
          </a:prstGeom>
        </p:spPr>
        <p:txBody>
          <a:bodyPr vert="horz" lIns="103263" tIns="51633" rIns="103263" bIns="5163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3875" y="7042014"/>
            <a:ext cx="2444750" cy="404511"/>
          </a:xfrm>
          <a:prstGeom prst="rect">
            <a:avLst/>
          </a:prstGeom>
        </p:spPr>
        <p:txBody>
          <a:bodyPr vert="horz" lIns="103263" tIns="51633" rIns="103263" bIns="51633" rtlCol="0" anchor="ctr"/>
          <a:lstStyle>
            <a:lvl1pPr algn="l">
              <a:defRPr sz="1400">
                <a:solidFill>
                  <a:schemeClr val="tx1">
                    <a:tint val="75000"/>
                  </a:schemeClr>
                </a:solidFill>
              </a:defRPr>
            </a:lvl1p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3579814" y="7042014"/>
            <a:ext cx="3317875" cy="404511"/>
          </a:xfrm>
          <a:prstGeom prst="rect">
            <a:avLst/>
          </a:prstGeom>
        </p:spPr>
        <p:txBody>
          <a:bodyPr vert="horz" lIns="103263" tIns="51633" rIns="103263" bIns="5163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08875" y="7042014"/>
            <a:ext cx="2444750" cy="404511"/>
          </a:xfrm>
          <a:prstGeom prst="rect">
            <a:avLst/>
          </a:prstGeom>
        </p:spPr>
        <p:txBody>
          <a:bodyPr vert="horz" lIns="103263" tIns="51633" rIns="103263" bIns="51633" rtlCol="0" anchor="ctr"/>
          <a:lstStyle>
            <a:lvl1pPr algn="r">
              <a:defRPr sz="1400">
                <a:solidFill>
                  <a:schemeClr val="tx1">
                    <a:tint val="75000"/>
                  </a:schemeClr>
                </a:solidFill>
              </a:defRPr>
            </a:lvl1p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61878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2643" rtl="0" eaLnBrk="1" latinLnBrk="0" hangingPunct="1">
        <a:spcBef>
          <a:spcPct val="0"/>
        </a:spcBef>
        <a:buNone/>
        <a:defRPr kumimoji="1" sz="5000" kern="1200">
          <a:solidFill>
            <a:schemeClr val="tx1"/>
          </a:solidFill>
          <a:latin typeface="+mj-lt"/>
          <a:ea typeface="+mj-ea"/>
          <a:cs typeface="+mj-cs"/>
        </a:defRPr>
      </a:lvl1pPr>
    </p:titleStyle>
    <p:bodyStyle>
      <a:lvl1pPr marL="387241" indent="-387241" algn="l" defTabSz="103264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9022" indent="-322702" algn="l" defTabSz="103264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90804" indent="-258161" algn="l" defTabSz="103264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7124"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23446"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39767"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56089"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72411"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88732" indent="-258161" algn="l" defTabSz="103264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32643" rtl="0" eaLnBrk="1" latinLnBrk="0" hangingPunct="1">
        <a:defRPr kumimoji="1" sz="2000" kern="1200">
          <a:solidFill>
            <a:schemeClr val="tx1"/>
          </a:solidFill>
          <a:latin typeface="+mn-lt"/>
          <a:ea typeface="+mn-ea"/>
          <a:cs typeface="+mn-cs"/>
        </a:defRPr>
      </a:lvl1pPr>
      <a:lvl2pPr marL="516320" algn="l" defTabSz="1032643" rtl="0" eaLnBrk="1" latinLnBrk="0" hangingPunct="1">
        <a:defRPr kumimoji="1" sz="2000" kern="1200">
          <a:solidFill>
            <a:schemeClr val="tx1"/>
          </a:solidFill>
          <a:latin typeface="+mn-lt"/>
          <a:ea typeface="+mn-ea"/>
          <a:cs typeface="+mn-cs"/>
        </a:defRPr>
      </a:lvl2pPr>
      <a:lvl3pPr marL="1032643" algn="l" defTabSz="1032643" rtl="0" eaLnBrk="1" latinLnBrk="0" hangingPunct="1">
        <a:defRPr kumimoji="1" sz="2000" kern="1200">
          <a:solidFill>
            <a:schemeClr val="tx1"/>
          </a:solidFill>
          <a:latin typeface="+mn-lt"/>
          <a:ea typeface="+mn-ea"/>
          <a:cs typeface="+mn-cs"/>
        </a:defRPr>
      </a:lvl3pPr>
      <a:lvl4pPr marL="1548964" algn="l" defTabSz="1032643" rtl="0" eaLnBrk="1" latinLnBrk="0" hangingPunct="1">
        <a:defRPr kumimoji="1" sz="2000" kern="1200">
          <a:solidFill>
            <a:schemeClr val="tx1"/>
          </a:solidFill>
          <a:latin typeface="+mn-lt"/>
          <a:ea typeface="+mn-ea"/>
          <a:cs typeface="+mn-cs"/>
        </a:defRPr>
      </a:lvl4pPr>
      <a:lvl5pPr marL="2065286" algn="l" defTabSz="1032643" rtl="0" eaLnBrk="1" latinLnBrk="0" hangingPunct="1">
        <a:defRPr kumimoji="1" sz="2000" kern="1200">
          <a:solidFill>
            <a:schemeClr val="tx1"/>
          </a:solidFill>
          <a:latin typeface="+mn-lt"/>
          <a:ea typeface="+mn-ea"/>
          <a:cs typeface="+mn-cs"/>
        </a:defRPr>
      </a:lvl5pPr>
      <a:lvl6pPr marL="2581607" algn="l" defTabSz="1032643" rtl="0" eaLnBrk="1" latinLnBrk="0" hangingPunct="1">
        <a:defRPr kumimoji="1" sz="2000" kern="1200">
          <a:solidFill>
            <a:schemeClr val="tx1"/>
          </a:solidFill>
          <a:latin typeface="+mn-lt"/>
          <a:ea typeface="+mn-ea"/>
          <a:cs typeface="+mn-cs"/>
        </a:defRPr>
      </a:lvl6pPr>
      <a:lvl7pPr marL="3097928" algn="l" defTabSz="1032643" rtl="0" eaLnBrk="1" latinLnBrk="0" hangingPunct="1">
        <a:defRPr kumimoji="1" sz="2000" kern="1200">
          <a:solidFill>
            <a:schemeClr val="tx1"/>
          </a:solidFill>
          <a:latin typeface="+mn-lt"/>
          <a:ea typeface="+mn-ea"/>
          <a:cs typeface="+mn-cs"/>
        </a:defRPr>
      </a:lvl7pPr>
      <a:lvl8pPr marL="3614250" algn="l" defTabSz="1032643" rtl="0" eaLnBrk="1" latinLnBrk="0" hangingPunct="1">
        <a:defRPr kumimoji="1" sz="2000" kern="1200">
          <a:solidFill>
            <a:schemeClr val="tx1"/>
          </a:solidFill>
          <a:latin typeface="+mn-lt"/>
          <a:ea typeface="+mn-ea"/>
          <a:cs typeface="+mn-cs"/>
        </a:defRPr>
      </a:lvl8pPr>
      <a:lvl9pPr marL="4130570" algn="l" defTabSz="103264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F7DAFE95-C0A1-4BFB-AFAD-DC1F4CF72B72}"/>
              </a:ext>
            </a:extLst>
          </p:cNvPr>
          <p:cNvSpPr/>
          <p:nvPr/>
        </p:nvSpPr>
        <p:spPr>
          <a:xfrm>
            <a:off x="132942" y="2789348"/>
            <a:ext cx="4947661" cy="4715751"/>
          </a:xfrm>
          <a:prstGeom prst="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kumimoji="1" lang="ja-JP" altLang="en-US"/>
          </a:p>
        </p:txBody>
      </p:sp>
      <p:sp>
        <p:nvSpPr>
          <p:cNvPr id="4" name="テキスト ボックス 3"/>
          <p:cNvSpPr txBox="1"/>
          <p:nvPr/>
        </p:nvSpPr>
        <p:spPr>
          <a:xfrm>
            <a:off x="97940" y="88814"/>
            <a:ext cx="4464496" cy="400093"/>
          </a:xfrm>
          <a:prstGeom prst="rect">
            <a:avLst/>
          </a:prstGeom>
          <a:noFill/>
        </p:spPr>
        <p:txBody>
          <a:bodyPr wrap="square" lIns="91425" tIns="45712" rIns="91425" bIns="45712"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「墨田区自殺対策計画」</a:t>
            </a:r>
            <a:r>
              <a:rPr lang="ja-JP" altLang="en-US" b="1" dirty="0">
                <a:latin typeface="Meiryo UI" panose="020B0604030504040204" pitchFamily="50" charset="-128"/>
                <a:ea typeface="Meiryo UI" panose="020B0604030504040204" pitchFamily="50" charset="-128"/>
                <a:cs typeface="Meiryo UI" panose="020B0604030504040204" pitchFamily="50" charset="-128"/>
              </a:rPr>
              <a:t>進捗状況</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11880" y="877107"/>
            <a:ext cx="4960016" cy="1623815"/>
          </a:xfrm>
          <a:prstGeom prst="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kumimoji="1" lang="ja-JP" altLang="en-US"/>
          </a:p>
        </p:txBody>
      </p:sp>
      <p:sp>
        <p:nvSpPr>
          <p:cNvPr id="7" name="正方形/長方形 6"/>
          <p:cNvSpPr/>
          <p:nvPr/>
        </p:nvSpPr>
        <p:spPr>
          <a:xfrm>
            <a:off x="97940" y="643887"/>
            <a:ext cx="3813483" cy="288032"/>
          </a:xfrm>
          <a:prstGeom prst="rect">
            <a:avLst/>
          </a:prstGeom>
          <a:solidFill>
            <a:srgbClr val="D7A1B3"/>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計画の期間・位置づけ</a:t>
            </a:r>
          </a:p>
        </p:txBody>
      </p:sp>
      <p:sp>
        <p:nvSpPr>
          <p:cNvPr id="9" name="テキスト ボックス 8"/>
          <p:cNvSpPr txBox="1"/>
          <p:nvPr/>
        </p:nvSpPr>
        <p:spPr>
          <a:xfrm>
            <a:off x="59736" y="961054"/>
            <a:ext cx="5173301" cy="1754310"/>
          </a:xfrm>
          <a:prstGeom prst="rect">
            <a:avLst/>
          </a:prstGeom>
          <a:noFill/>
        </p:spPr>
        <p:txBody>
          <a:bodyPr wrap="square" lIns="91425" tIns="45712" rIns="91425" bIns="45712"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　計画期間</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（令和７）年度までの７年間</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　計画の位置づけ</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年度に改正された自殺対策基本法において、全ての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都道府</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県及び区市町村に「自殺対策計画」の策定が義務付けられた</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ことを受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け、平成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月に計画を策定し、全庁的な連携による「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生きる支援」</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を推進</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していく。</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226185" y="715899"/>
            <a:ext cx="5184576" cy="6789202"/>
          </a:xfrm>
          <a:prstGeom prst="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kumimoji="1" lang="ja-JP" altLang="en-US"/>
          </a:p>
        </p:txBody>
      </p:sp>
      <p:sp>
        <p:nvSpPr>
          <p:cNvPr id="20" name="正方形/長方形 19">
            <a:extLst>
              <a:ext uri="{FF2B5EF4-FFF2-40B4-BE49-F238E27FC236}">
                <a16:creationId xmlns:a16="http://schemas.microsoft.com/office/drawing/2014/main" id="{5042C167-B715-4262-9F0B-A445DE4AA459}"/>
              </a:ext>
            </a:extLst>
          </p:cNvPr>
          <p:cNvSpPr/>
          <p:nvPr/>
        </p:nvSpPr>
        <p:spPr>
          <a:xfrm>
            <a:off x="118811" y="2648356"/>
            <a:ext cx="3807888" cy="288032"/>
          </a:xfrm>
          <a:prstGeom prst="rect">
            <a:avLst/>
          </a:prstGeom>
          <a:solidFill>
            <a:srgbClr val="D7A1B3"/>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墨田区の自殺を取り巻く状況</a:t>
            </a:r>
          </a:p>
        </p:txBody>
      </p:sp>
      <p:sp>
        <p:nvSpPr>
          <p:cNvPr id="13" name="正方形/長方形 12"/>
          <p:cNvSpPr/>
          <p:nvPr/>
        </p:nvSpPr>
        <p:spPr>
          <a:xfrm>
            <a:off x="5226185" y="503089"/>
            <a:ext cx="4671984" cy="288032"/>
          </a:xfrm>
          <a:prstGeom prst="rect">
            <a:avLst/>
          </a:prstGeom>
          <a:solidFill>
            <a:srgbClr val="D7A1B3"/>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基本方針</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・評価指標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D8F1F97D-0129-40F4-A3F3-66A1AAB20A35}"/>
              </a:ext>
            </a:extLst>
          </p:cNvPr>
          <p:cNvSpPr txBox="1"/>
          <p:nvPr/>
        </p:nvSpPr>
        <p:spPr>
          <a:xfrm>
            <a:off x="5124040" y="761996"/>
            <a:ext cx="5565237" cy="1323423"/>
          </a:xfrm>
          <a:prstGeom prst="rect">
            <a:avLst/>
          </a:prstGeom>
          <a:noFill/>
        </p:spPr>
        <p:txBody>
          <a:bodyPr wrap="square" lIns="91425" tIns="45712" rIns="91425" bIns="45712"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基本方針</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１）自殺対策を「生きることの包括的な支援」として推進する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（２）関連施策との有機的な連携による総合的な対策を展開する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（３）対応の段階に応じた対策を効果的に連動</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させる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（４）実践と啓発を両輪として推進する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（５）関係者による連携・協働の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5217005" y="4351802"/>
            <a:ext cx="4671984" cy="288032"/>
          </a:xfrm>
          <a:prstGeom prst="rect">
            <a:avLst/>
          </a:prstGeom>
          <a:solidFill>
            <a:srgbClr val="D7A1B3"/>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区の施策</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139678" y="4597448"/>
            <a:ext cx="5462279" cy="3154694"/>
          </a:xfrm>
          <a:prstGeom prst="rect">
            <a:avLst/>
          </a:prstGeom>
          <a:noFill/>
        </p:spPr>
        <p:txBody>
          <a:bodyPr wrap="square" lIns="91425" tIns="45712" rIns="91425" bIns="45712"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基本施策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（自殺対策基本法により全国共通）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（１）地域におけるネットワークの強化（自殺対策ネットワーク会議の運営等）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（２）自殺対策を支える人材の育成（ゲートキーパー研修の充実等）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（３）区民への啓発と周知（自殺対策強化月間における啓発等）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（４）生きることの促進要因への支援（相談窓口の設置、未遂者</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支援等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重点施策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（墨田区の自殺の実態を踏まえた）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（１）高齢者への支援（生きがいづく</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りを</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含む高齢者支援施策との連携等）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（２）生活困窮者への支援（生活困窮に対する支援施策等との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連携等）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（３）勤務・経営問題に関わる自殺対策（職場のメンタルヘルス対策等）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（４）児童・生徒・若者への支援（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SOS</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の出し方に関する教育の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推進等）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（５）妊産婦・女性への支援（産後ケア事業の推進、女性支援との連携等）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生きる支援の関連施策（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その他の自殺対策に関連事業）</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病気の相談窓口や障害者の虐待防止、業界団体との連携等、</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多角的な</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視点</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で生きる支援に関連している施策</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E00FB029-5DBA-4DA2-A490-450A3CC757EB}"/>
              </a:ext>
            </a:extLst>
          </p:cNvPr>
          <p:cNvSpPr txBox="1"/>
          <p:nvPr/>
        </p:nvSpPr>
        <p:spPr>
          <a:xfrm>
            <a:off x="31070" y="3014360"/>
            <a:ext cx="5222472" cy="307760"/>
          </a:xfrm>
          <a:prstGeom prst="rect">
            <a:avLst/>
          </a:prstGeom>
          <a:noFill/>
        </p:spPr>
        <p:txBody>
          <a:bodyPr wrap="square" lIns="91425" tIns="45712" rIns="91425" bIns="45712"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平成２９年～令和３年</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墨田区自殺の基礎資料</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：自殺統計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E00FB029-5DBA-4DA2-A490-450A3CC757EB}"/>
              </a:ext>
            </a:extLst>
          </p:cNvPr>
          <p:cNvSpPr txBox="1"/>
          <p:nvPr/>
        </p:nvSpPr>
        <p:spPr>
          <a:xfrm>
            <a:off x="-162075" y="3985719"/>
            <a:ext cx="4956213" cy="307760"/>
          </a:xfrm>
          <a:prstGeom prst="rect">
            <a:avLst/>
          </a:prstGeom>
          <a:noFill/>
        </p:spPr>
        <p:txBody>
          <a:bodyPr wrap="square" lIns="91425" tIns="45712" rIns="91425" bIns="45712"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E00FB029-5DBA-4DA2-A490-450A3CC757EB}"/>
              </a:ext>
            </a:extLst>
          </p:cNvPr>
          <p:cNvSpPr txBox="1"/>
          <p:nvPr/>
        </p:nvSpPr>
        <p:spPr>
          <a:xfrm>
            <a:off x="147468" y="3270373"/>
            <a:ext cx="4824536" cy="1015647"/>
          </a:xfrm>
          <a:prstGeom prst="rect">
            <a:avLst/>
          </a:prstGeom>
          <a:noFill/>
        </p:spPr>
        <p:txBody>
          <a:bodyPr wrap="square" lIns="91425" tIns="45712" rIns="91425" bIns="45712"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墨田区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自殺死亡率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（人口１０万人対）</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19.7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13.82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と減少したが、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３年は</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15.60</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と微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増している。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区中高いほうから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位）である。引続きコロナ禍における不安やストレスの影響から注視していく必要がある。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00FB029-5DBA-4DA2-A490-450A3CC757EB}"/>
              </a:ext>
            </a:extLst>
          </p:cNvPr>
          <p:cNvSpPr txBox="1"/>
          <p:nvPr/>
        </p:nvSpPr>
        <p:spPr>
          <a:xfrm>
            <a:off x="130788" y="4034885"/>
            <a:ext cx="4922200" cy="3231638"/>
          </a:xfrm>
          <a:prstGeom prst="rect">
            <a:avLst/>
          </a:prstGeom>
          <a:noFill/>
        </p:spPr>
        <p:txBody>
          <a:bodyPr wrap="square" lIns="91425" tIns="45712" rIns="91425" bIns="45712" rtlCol="0">
            <a:spAutoFit/>
          </a:bodyPr>
          <a:lstStyle/>
          <a:p>
            <a:r>
              <a:rPr lang="en-US" altLang="ja-JP" sz="11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smtClean="0">
                <a:latin typeface="Meiryo UI" panose="020B0604030504040204" pitchFamily="50" charset="-128"/>
                <a:ea typeface="Meiryo UI" panose="020B0604030504040204" pitchFamily="50" charset="-128"/>
                <a:cs typeface="Meiryo UI" panose="020B0604030504040204" pitchFamily="50" charset="-128"/>
              </a:rPr>
              <a:t>総数</a:t>
            </a:r>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墨田区</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のＨ</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２９年～Ｒ３年の自殺死亡者数は</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213</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（前年</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197</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男女</a:t>
            </a:r>
            <a:r>
              <a:rPr lang="en-US" altLang="ja-JP" sz="1200"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自殺死亡者</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の７割は</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男性</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smtClean="0">
                <a:latin typeface="Meiryo UI" panose="020B0604030504040204" pitchFamily="50" charset="-128"/>
                <a:ea typeface="Meiryo UI" panose="020B0604030504040204" pitchFamily="50" charset="-128"/>
                <a:cs typeface="Meiryo UI" panose="020B0604030504040204" pitchFamily="50" charset="-128"/>
              </a:rPr>
              <a:t>年代</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７</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割</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が４０歳</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以上であるが、男性</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代が増加して</a:t>
            </a:r>
            <a:r>
              <a:rPr lang="ja-JP" altLang="en-US" sz="1200" spc="200" dirty="0" err="1" smtClean="0">
                <a:latin typeface="Meiryo UI" panose="020B0604030504040204" pitchFamily="50" charset="-128"/>
                <a:ea typeface="Meiryo UI" panose="020B0604030504040204" pitchFamily="50" charset="-128"/>
                <a:cs typeface="Meiryo UI" panose="020B0604030504040204" pitchFamily="50" charset="-128"/>
              </a:rPr>
              <a:t>い</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る（</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同居人</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同居の有無に関しては、</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男女ともに差異はない。</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smtClean="0">
                <a:latin typeface="Meiryo UI" panose="020B0604030504040204" pitchFamily="50" charset="-128"/>
                <a:ea typeface="Meiryo UI" panose="020B0604030504040204" pitchFamily="50" charset="-128"/>
                <a:cs typeface="Meiryo UI" panose="020B0604030504040204" pitchFamily="50" charset="-128"/>
              </a:rPr>
              <a:t>職業</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６割</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が無職者（</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年金等</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生活者、主婦</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、失業者、　　　　　　　</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学生・生徒</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smtClean="0">
                <a:latin typeface="Meiryo UI" panose="020B0604030504040204" pitchFamily="50" charset="-128"/>
                <a:ea typeface="Meiryo UI" panose="020B0604030504040204" pitchFamily="50" charset="-128"/>
                <a:cs typeface="Meiryo UI" panose="020B0604030504040204" pitchFamily="50" charset="-128"/>
              </a:rPr>
              <a:t>死因</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・動機</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死因・動機がわかっている方の中で４割が</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健康</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問</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題、次いで経済</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問題</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、家庭問題、勤務問題</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smtClean="0">
                <a:latin typeface="Meiryo UI" panose="020B0604030504040204" pitchFamily="50" charset="-128"/>
                <a:ea typeface="Meiryo UI" panose="020B0604030504040204" pitchFamily="50" charset="-128"/>
                <a:cs typeface="Meiryo UI" panose="020B0604030504040204" pitchFamily="50" charset="-128"/>
              </a:rPr>
              <a:t>場所</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５割</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以上が自宅</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、次いで</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高層</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ビル、海</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湖）・河川等</a:t>
            </a:r>
            <a:endParaRPr lang="en-US" altLang="ja-JP" sz="1200" spc="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手段</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首つりが５割、飛降りが</a:t>
            </a:r>
            <a:r>
              <a:rPr lang="en-US" altLang="ja-JP" sz="1200" spc="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割</a:t>
            </a:r>
            <a:endParaRPr lang="en-US" altLang="ja-JP" sz="1200" spc="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曜日</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曜日</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がわかっている方の中</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で月が</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割、　</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次いで金・土・水が</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割</a:t>
            </a:r>
            <a:endParaRPr lang="en-US" altLang="ja-JP" sz="1200" spc="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時間帯</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時間帯がわかっている方の中で</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spc="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時間ごとに分類し</a:t>
            </a:r>
            <a:endPar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　　　　　ているが、</a:t>
            </a:r>
            <a:r>
              <a:rPr lang="en-US" altLang="ja-JP" sz="1200" spc="200" dirty="0">
                <a:latin typeface="Meiryo UI" panose="020B0604030504040204" pitchFamily="50" charset="-128"/>
                <a:ea typeface="Meiryo UI" panose="020B0604030504040204" pitchFamily="50" charset="-128"/>
                <a:cs typeface="Meiryo UI" panose="020B0604030504040204" pitchFamily="50" charset="-128"/>
              </a:rPr>
              <a:t>0</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spc="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時が</a:t>
            </a:r>
            <a:r>
              <a:rPr lang="en-US" altLang="ja-JP" sz="1200" spc="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割</a:t>
            </a:r>
            <a:endParaRPr lang="en-US" altLang="ja-JP" sz="1200" spc="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spc="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200" dirty="0">
                <a:latin typeface="Meiryo UI" panose="020B0604030504040204" pitchFamily="50" charset="-128"/>
                <a:ea typeface="Meiryo UI" panose="020B0604030504040204" pitchFamily="50" charset="-128"/>
                <a:cs typeface="Meiryo UI" panose="020B0604030504040204" pitchFamily="50" charset="-128"/>
              </a:rPr>
              <a:t>未遂歴</a:t>
            </a:r>
            <a:r>
              <a:rPr lang="en-US" altLang="ja-JP" sz="1200" b="1" spc="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　　未遂歴がわかる方の</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うち２割</a:t>
            </a:r>
            <a:r>
              <a:rPr lang="ja-JP" altLang="en-US" sz="1200" spc="200" dirty="0">
                <a:latin typeface="Meiryo UI" panose="020B0604030504040204" pitchFamily="50" charset="-128"/>
                <a:ea typeface="Meiryo UI" panose="020B0604030504040204" pitchFamily="50" charset="-128"/>
                <a:cs typeface="Meiryo UI" panose="020B0604030504040204" pitchFamily="50" charset="-128"/>
              </a:rPr>
              <a:t>が未遂歴</a:t>
            </a:r>
            <a:r>
              <a:rPr lang="ja-JP" altLang="en-US" sz="1200" spc="200" dirty="0" smtClean="0">
                <a:latin typeface="Meiryo UI" panose="020B0604030504040204" pitchFamily="50" charset="-128"/>
                <a:ea typeface="Meiryo UI" panose="020B0604030504040204" pitchFamily="50" charset="-128"/>
                <a:cs typeface="Meiryo UI" panose="020B0604030504040204" pitchFamily="50" charset="-128"/>
              </a:rPr>
              <a:t>有り</a:t>
            </a:r>
            <a:endParaRPr lang="en-US" altLang="ja-JP" sz="1200" spc="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D8F1F97D-0129-40F4-A3F3-66A1AAB20A35}"/>
              </a:ext>
            </a:extLst>
          </p:cNvPr>
          <p:cNvSpPr txBox="1"/>
          <p:nvPr/>
        </p:nvSpPr>
        <p:spPr>
          <a:xfrm>
            <a:off x="5139678" y="1973659"/>
            <a:ext cx="5549599" cy="4093412"/>
          </a:xfrm>
          <a:prstGeom prst="rect">
            <a:avLst/>
          </a:prstGeom>
          <a:noFill/>
        </p:spPr>
        <p:txBody>
          <a:bodyPr wrap="square" lIns="91425" tIns="45712" rIns="91425" bIns="45712"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　評価指標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１）人材育成の推進状況</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）区民のこころの健康や自殺対策に対する認知度、状況</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健康」に関する区民アンケート調査結果報告より　２０２０年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２月</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（３）自殺の状況等区の自殺の状況</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自殺死亡率等）を分析</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5304056" y="3378845"/>
            <a:ext cx="5056191" cy="744015"/>
          </a:xfrm>
          <a:prstGeom prst="rect">
            <a:avLst/>
          </a:prstGeom>
        </p:spPr>
      </p:pic>
      <p:graphicFrame>
        <p:nvGraphicFramePr>
          <p:cNvPr id="2" name="表 1"/>
          <p:cNvGraphicFramePr>
            <a:graphicFrameLocks noGrp="1"/>
          </p:cNvGraphicFramePr>
          <p:nvPr>
            <p:extLst>
              <p:ext uri="{D42A27DB-BD31-4B8C-83A1-F6EECF244321}">
                <p14:modId xmlns:p14="http://schemas.microsoft.com/office/powerpoint/2010/main" val="3886354369"/>
              </p:ext>
            </p:extLst>
          </p:nvPr>
        </p:nvGraphicFramePr>
        <p:xfrm>
          <a:off x="5375619" y="2475068"/>
          <a:ext cx="4906508" cy="554085"/>
        </p:xfrm>
        <a:graphic>
          <a:graphicData uri="http://schemas.openxmlformats.org/drawingml/2006/table">
            <a:tbl>
              <a:tblPr/>
              <a:tblGrid>
                <a:gridCol w="2069008">
                  <a:extLst>
                    <a:ext uri="{9D8B030D-6E8A-4147-A177-3AD203B41FA5}">
                      <a16:colId xmlns:a16="http://schemas.microsoft.com/office/drawing/2014/main" val="1651866337"/>
                    </a:ext>
                  </a:extLst>
                </a:gridCol>
                <a:gridCol w="709375">
                  <a:extLst>
                    <a:ext uri="{9D8B030D-6E8A-4147-A177-3AD203B41FA5}">
                      <a16:colId xmlns:a16="http://schemas.microsoft.com/office/drawing/2014/main" val="960500747"/>
                    </a:ext>
                  </a:extLst>
                </a:gridCol>
                <a:gridCol w="709375">
                  <a:extLst>
                    <a:ext uri="{9D8B030D-6E8A-4147-A177-3AD203B41FA5}">
                      <a16:colId xmlns:a16="http://schemas.microsoft.com/office/drawing/2014/main" val="139527725"/>
                    </a:ext>
                  </a:extLst>
                </a:gridCol>
                <a:gridCol w="709375">
                  <a:extLst>
                    <a:ext uri="{9D8B030D-6E8A-4147-A177-3AD203B41FA5}">
                      <a16:colId xmlns:a16="http://schemas.microsoft.com/office/drawing/2014/main" val="1095764684"/>
                    </a:ext>
                  </a:extLst>
                </a:gridCol>
                <a:gridCol w="709375">
                  <a:extLst>
                    <a:ext uri="{9D8B030D-6E8A-4147-A177-3AD203B41FA5}">
                      <a16:colId xmlns:a16="http://schemas.microsoft.com/office/drawing/2014/main" val="386795414"/>
                    </a:ext>
                  </a:extLst>
                </a:gridCol>
              </a:tblGrid>
              <a:tr h="149222">
                <a:tc>
                  <a:txBody>
                    <a:bodyPr/>
                    <a:lstStyle/>
                    <a:p>
                      <a:pPr algn="ctr" rtl="0" fontAlgn="ctr"/>
                      <a:r>
                        <a:rPr lang="ja-JP" altLang="en-US" sz="1050" b="0" i="0" u="none" strike="noStrike">
                          <a:solidFill>
                            <a:srgbClr val="000000"/>
                          </a:solidFill>
                          <a:effectLst/>
                          <a:latin typeface="Calibri" panose="020F0502020204030204" pitchFamily="34" charset="0"/>
                          <a:ea typeface="ＭＳ Ｐゴシック" panose="020B060007020508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900" b="0" i="0" u="none" strike="noStrike">
                          <a:solidFill>
                            <a:srgbClr val="000000"/>
                          </a:solidFill>
                          <a:effectLst/>
                          <a:latin typeface="Calibri" panose="020F0502020204030204" pitchFamily="34" charset="0"/>
                          <a:ea typeface="ＭＳ Ｐゴシック" panose="020B0600070205080204" pitchFamily="50" charset="-128"/>
                        </a:rPr>
                        <a:t>2017</a:t>
                      </a:r>
                      <a:r>
                        <a:rPr lang="ja-JP" altLang="en-US" sz="900" b="0" i="0" u="none" strike="noStrike">
                          <a:solidFill>
                            <a:srgbClr val="000000"/>
                          </a:solidFill>
                          <a:effectLst/>
                          <a:latin typeface="Arial" panose="020B0604020202020204" pitchFamily="34" charset="0"/>
                          <a:ea typeface="ＭＳ Ｐゴシック" panose="020B0600070205080204" pitchFamily="50" charset="-128"/>
                        </a:rPr>
                        <a:t>年度</a:t>
                      </a:r>
                      <a:endParaRPr lang="ja-JP" altLang="en-US" sz="90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900" b="0" i="0" u="none" strike="noStrike" dirty="0">
                          <a:solidFill>
                            <a:srgbClr val="000000"/>
                          </a:solidFill>
                          <a:effectLst/>
                          <a:latin typeface="Calibri" panose="020F0502020204030204" pitchFamily="34" charset="0"/>
                          <a:ea typeface="ＭＳ Ｐゴシック" panose="020B0600070205080204" pitchFamily="50" charset="-128"/>
                        </a:rPr>
                        <a:t>2019</a:t>
                      </a:r>
                      <a:r>
                        <a:rPr lang="ja-JP" altLang="en-US" sz="900" b="0" i="0" u="none" strike="noStrike" dirty="0">
                          <a:solidFill>
                            <a:srgbClr val="000000"/>
                          </a:solidFill>
                          <a:effectLst/>
                          <a:latin typeface="Arial" panose="020B0604020202020204" pitchFamily="34" charset="0"/>
                          <a:ea typeface="ＭＳ Ｐゴシック" panose="020B0600070205080204" pitchFamily="50" charset="-128"/>
                        </a:rPr>
                        <a:t>年度</a:t>
                      </a:r>
                      <a:endParaRPr lang="ja-JP" altLang="en-US" sz="900" b="0" i="0" u="none" strike="noStrike" dirty="0">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900" b="0" i="0" u="none" strike="noStrike">
                          <a:solidFill>
                            <a:srgbClr val="000000"/>
                          </a:solidFill>
                          <a:effectLst/>
                          <a:latin typeface="Calibri" panose="020F0502020204030204" pitchFamily="34" charset="0"/>
                          <a:ea typeface="ＭＳ Ｐゴシック" panose="020B0600070205080204" pitchFamily="50" charset="-128"/>
                        </a:rPr>
                        <a:t>2022</a:t>
                      </a:r>
                      <a:r>
                        <a:rPr lang="ja-JP" altLang="en-US" sz="900" b="0" i="0" u="none" strike="noStrike">
                          <a:solidFill>
                            <a:srgbClr val="000000"/>
                          </a:solidFill>
                          <a:effectLst/>
                          <a:latin typeface="Arial" panose="020B0604020202020204" pitchFamily="34" charset="0"/>
                          <a:ea typeface="ＭＳ Ｐゴシック" panose="020B0600070205080204" pitchFamily="50" charset="-128"/>
                        </a:rPr>
                        <a:t>年度</a:t>
                      </a:r>
                      <a:endParaRPr lang="ja-JP" altLang="en-US" sz="90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900" b="0" i="0" u="none" strike="noStrike">
                          <a:solidFill>
                            <a:srgbClr val="000000"/>
                          </a:solidFill>
                          <a:effectLst/>
                          <a:latin typeface="Calibri" panose="020F0502020204030204" pitchFamily="34" charset="0"/>
                          <a:ea typeface="ＭＳ Ｐゴシック" panose="020B0600070205080204" pitchFamily="50" charset="-128"/>
                        </a:rPr>
                        <a:t>2025</a:t>
                      </a:r>
                      <a:r>
                        <a:rPr lang="ja-JP" altLang="en-US" sz="900" b="0" i="0" u="none" strike="noStrike">
                          <a:solidFill>
                            <a:srgbClr val="000000"/>
                          </a:solidFill>
                          <a:effectLst/>
                          <a:latin typeface="Arial" panose="020B0604020202020204" pitchFamily="34" charset="0"/>
                          <a:ea typeface="ＭＳ Ｐゴシック" panose="020B0600070205080204" pitchFamily="50" charset="-128"/>
                        </a:rPr>
                        <a:t>年度</a:t>
                      </a:r>
                      <a:endParaRPr lang="ja-JP" altLang="en-US" sz="90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8282434"/>
                  </a:ext>
                </a:extLst>
              </a:tr>
              <a:tr h="221345">
                <a:tc>
                  <a:txBody>
                    <a:bodyPr/>
                    <a:lstStyle/>
                    <a:p>
                      <a:pPr algn="ctr" rtl="0"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ゲートキーパ</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研修受講者の目標数</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a:solidFill>
                            <a:srgbClr val="000000"/>
                          </a:solidFill>
                          <a:effectLst/>
                          <a:latin typeface="Calibri" panose="020F0502020204030204" pitchFamily="34" charset="0"/>
                          <a:ea typeface="ＭＳ Ｐゴシック" panose="020B0600070205080204" pitchFamily="50" charset="-128"/>
                        </a:rPr>
                        <a:t>348</a:t>
                      </a:r>
                      <a:r>
                        <a:rPr lang="ja-JP" altLang="en-US" sz="1050" b="0" i="0" u="none" strike="noStrike">
                          <a:solidFill>
                            <a:srgbClr val="000000"/>
                          </a:solidFill>
                          <a:effectLst/>
                          <a:latin typeface="Arial" panose="020B0604020202020204" pitchFamily="34" charset="0"/>
                          <a:ea typeface="ＭＳ Ｐゴシック" panose="020B0600070205080204" pitchFamily="50" charset="-128"/>
                        </a:rPr>
                        <a:t>人</a:t>
                      </a:r>
                      <a:endParaRPr lang="ja-JP" altLang="en-US" sz="105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dirty="0">
                          <a:solidFill>
                            <a:srgbClr val="000000"/>
                          </a:solidFill>
                          <a:effectLst/>
                          <a:latin typeface="Calibri" panose="020F0502020204030204" pitchFamily="34" charset="0"/>
                          <a:ea typeface="ＭＳ Ｐゴシック" panose="020B0600070205080204" pitchFamily="50" charset="-128"/>
                        </a:rPr>
                        <a:t>400</a:t>
                      </a:r>
                      <a:r>
                        <a:rPr lang="ja-JP" altLang="en-US" sz="1050" b="0" i="0" u="none" strike="noStrike" dirty="0">
                          <a:solidFill>
                            <a:srgbClr val="000000"/>
                          </a:solidFill>
                          <a:effectLst/>
                          <a:latin typeface="Arial" panose="020B0604020202020204" pitchFamily="34" charset="0"/>
                          <a:ea typeface="ＭＳ Ｐゴシック" panose="020B0600070205080204" pitchFamily="50" charset="-128"/>
                        </a:rPr>
                        <a:t>人</a:t>
                      </a:r>
                      <a:endParaRPr lang="ja-JP" altLang="en-US" sz="1050" b="0" i="0" u="none" strike="noStrike" dirty="0">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a:solidFill>
                            <a:srgbClr val="000000"/>
                          </a:solidFill>
                          <a:effectLst/>
                          <a:latin typeface="Calibri" panose="020F0502020204030204" pitchFamily="34" charset="0"/>
                          <a:ea typeface="ＭＳ Ｐゴシック" panose="020B0600070205080204" pitchFamily="50" charset="-128"/>
                        </a:rPr>
                        <a:t>450</a:t>
                      </a:r>
                      <a:r>
                        <a:rPr lang="ja-JP" altLang="en-US" sz="1050" b="0" i="0" u="none" strike="noStrike">
                          <a:solidFill>
                            <a:srgbClr val="000000"/>
                          </a:solidFill>
                          <a:effectLst/>
                          <a:latin typeface="Arial" panose="020B0604020202020204" pitchFamily="34" charset="0"/>
                          <a:ea typeface="ＭＳ Ｐゴシック" panose="020B0600070205080204" pitchFamily="50" charset="-128"/>
                        </a:rPr>
                        <a:t>人</a:t>
                      </a:r>
                      <a:endParaRPr lang="ja-JP" altLang="en-US" sz="105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a:solidFill>
                            <a:srgbClr val="000000"/>
                          </a:solidFill>
                          <a:effectLst/>
                          <a:latin typeface="Calibri" panose="020F0502020204030204" pitchFamily="34" charset="0"/>
                          <a:ea typeface="ＭＳ Ｐゴシック" panose="020B0600070205080204" pitchFamily="50" charset="-128"/>
                        </a:rPr>
                        <a:t>500</a:t>
                      </a:r>
                      <a:r>
                        <a:rPr lang="ja-JP" altLang="en-US" sz="1050" b="0" i="0" u="none" strike="noStrike">
                          <a:solidFill>
                            <a:srgbClr val="000000"/>
                          </a:solidFill>
                          <a:effectLst/>
                          <a:latin typeface="Arial" panose="020B0604020202020204" pitchFamily="34" charset="0"/>
                          <a:ea typeface="ＭＳ Ｐゴシック" panose="020B0600070205080204" pitchFamily="50" charset="-128"/>
                        </a:rPr>
                        <a:t>人</a:t>
                      </a:r>
                      <a:endParaRPr lang="ja-JP" altLang="en-US" sz="105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8635734"/>
                  </a:ext>
                </a:extLst>
              </a:tr>
              <a:tr h="149222">
                <a:tc>
                  <a:txBody>
                    <a:bodyPr/>
                    <a:lstStyle/>
                    <a:p>
                      <a:pPr algn="ctr" rtl="0"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実　績</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a:solidFill>
                            <a:srgbClr val="000000"/>
                          </a:solidFill>
                          <a:effectLst/>
                          <a:latin typeface="Calibri" panose="020F0502020204030204" pitchFamily="34" charset="0"/>
                          <a:ea typeface="ＭＳ Ｐゴシック" panose="020B0600070205080204" pitchFamily="50" charset="-128"/>
                        </a:rPr>
                        <a:t>327</a:t>
                      </a: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人</a:t>
                      </a:r>
                      <a:endParaRPr lang="ja-JP" altLang="en-US" sz="105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altLang="ja-JP" sz="1050" b="0" i="0" u="none" strike="noStrike">
                          <a:solidFill>
                            <a:srgbClr val="000000"/>
                          </a:solidFill>
                          <a:effectLst/>
                          <a:latin typeface="Calibri" panose="020F0502020204030204" pitchFamily="34" charset="0"/>
                          <a:ea typeface="ＭＳ Ｐゴシック" panose="020B0600070205080204" pitchFamily="50" charset="-128"/>
                        </a:rPr>
                        <a:t>418</a:t>
                      </a: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人</a:t>
                      </a:r>
                      <a:endParaRPr lang="ja-JP" altLang="en-US" sz="1050" b="0" i="0" u="none" strike="noStrike">
                        <a:solidFill>
                          <a:srgbClr val="000000"/>
                        </a:solidFill>
                        <a:effectLst/>
                        <a:latin typeface="Calibri" panose="020F0502020204030204" pitchFamily="34" charset="0"/>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050" b="0" i="0" u="none" strike="noStrike" dirty="0" err="1">
                          <a:solidFill>
                            <a:srgbClr val="000000"/>
                          </a:solidFill>
                          <a:effectLst/>
                          <a:latin typeface="ＭＳ Ｐゴシック" panose="020B0600070205080204" pitchFamily="50" charset="-128"/>
                          <a:ea typeface="ＭＳ Ｐゴシック" panose="020B0600070205080204" pitchFamily="50" charset="-128"/>
                        </a:rPr>
                        <a:t>ー</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369727"/>
                  </a:ext>
                </a:extLst>
              </a:tr>
            </a:tbl>
          </a:graphicData>
        </a:graphic>
      </p:graphicFrame>
      <p:sp>
        <p:nvSpPr>
          <p:cNvPr id="23" name="正方形/長方形 22"/>
          <p:cNvSpPr/>
          <p:nvPr/>
        </p:nvSpPr>
        <p:spPr>
          <a:xfrm>
            <a:off x="6643429" y="80501"/>
            <a:ext cx="1152128" cy="35198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32815" rtl="0" eaLnBrk="1" latinLnBrk="0" hangingPunct="1">
              <a:defRPr kumimoji="1" sz="2000" kern="1200">
                <a:solidFill>
                  <a:schemeClr val="lt1"/>
                </a:solidFill>
                <a:latin typeface="+mn-lt"/>
                <a:ea typeface="+mn-ea"/>
                <a:cs typeface="+mn-cs"/>
              </a:defRPr>
            </a:lvl1pPr>
            <a:lvl2pPr marL="516407" algn="l" defTabSz="1032815" rtl="0" eaLnBrk="1" latinLnBrk="0" hangingPunct="1">
              <a:defRPr kumimoji="1" sz="2000" kern="1200">
                <a:solidFill>
                  <a:schemeClr val="lt1"/>
                </a:solidFill>
                <a:latin typeface="+mn-lt"/>
                <a:ea typeface="+mn-ea"/>
                <a:cs typeface="+mn-cs"/>
              </a:defRPr>
            </a:lvl2pPr>
            <a:lvl3pPr marL="1032815" algn="l" defTabSz="1032815" rtl="0" eaLnBrk="1" latinLnBrk="0" hangingPunct="1">
              <a:defRPr kumimoji="1" sz="2000" kern="1200">
                <a:solidFill>
                  <a:schemeClr val="lt1"/>
                </a:solidFill>
                <a:latin typeface="+mn-lt"/>
                <a:ea typeface="+mn-ea"/>
                <a:cs typeface="+mn-cs"/>
              </a:defRPr>
            </a:lvl3pPr>
            <a:lvl4pPr marL="1549222" algn="l" defTabSz="1032815" rtl="0" eaLnBrk="1" latinLnBrk="0" hangingPunct="1">
              <a:defRPr kumimoji="1" sz="2000" kern="1200">
                <a:solidFill>
                  <a:schemeClr val="lt1"/>
                </a:solidFill>
                <a:latin typeface="+mn-lt"/>
                <a:ea typeface="+mn-ea"/>
                <a:cs typeface="+mn-cs"/>
              </a:defRPr>
            </a:lvl4pPr>
            <a:lvl5pPr marL="2065630" algn="l" defTabSz="1032815" rtl="0" eaLnBrk="1" latinLnBrk="0" hangingPunct="1">
              <a:defRPr kumimoji="1" sz="2000" kern="1200">
                <a:solidFill>
                  <a:schemeClr val="lt1"/>
                </a:solidFill>
                <a:latin typeface="+mn-lt"/>
                <a:ea typeface="+mn-ea"/>
                <a:cs typeface="+mn-cs"/>
              </a:defRPr>
            </a:lvl5pPr>
            <a:lvl6pPr marL="2582037" algn="l" defTabSz="1032815" rtl="0" eaLnBrk="1" latinLnBrk="0" hangingPunct="1">
              <a:defRPr kumimoji="1" sz="2000" kern="1200">
                <a:solidFill>
                  <a:schemeClr val="lt1"/>
                </a:solidFill>
                <a:latin typeface="+mn-lt"/>
                <a:ea typeface="+mn-ea"/>
                <a:cs typeface="+mn-cs"/>
              </a:defRPr>
            </a:lvl6pPr>
            <a:lvl7pPr marL="3098444" algn="l" defTabSz="1032815" rtl="0" eaLnBrk="1" latinLnBrk="0" hangingPunct="1">
              <a:defRPr kumimoji="1" sz="2000" kern="1200">
                <a:solidFill>
                  <a:schemeClr val="lt1"/>
                </a:solidFill>
                <a:latin typeface="+mn-lt"/>
                <a:ea typeface="+mn-ea"/>
                <a:cs typeface="+mn-cs"/>
              </a:defRPr>
            </a:lvl7pPr>
            <a:lvl8pPr marL="3614852" algn="l" defTabSz="1032815" rtl="0" eaLnBrk="1" latinLnBrk="0" hangingPunct="1">
              <a:defRPr kumimoji="1" sz="2000" kern="1200">
                <a:solidFill>
                  <a:schemeClr val="lt1"/>
                </a:solidFill>
                <a:latin typeface="+mn-lt"/>
                <a:ea typeface="+mn-ea"/>
                <a:cs typeface="+mn-cs"/>
              </a:defRPr>
            </a:lvl8pPr>
            <a:lvl9pPr marL="4131259" algn="l" defTabSz="1032815" rtl="0" eaLnBrk="1" latinLnBrk="0" hangingPunct="1">
              <a:defRPr kumimoji="1" sz="2000" kern="1200">
                <a:solidFill>
                  <a:schemeClr val="lt1"/>
                </a:solidFill>
                <a:latin typeface="+mn-lt"/>
                <a:ea typeface="+mn-ea"/>
                <a:cs typeface="+mn-cs"/>
              </a:defRPr>
            </a:lvl9pPr>
          </a:lstStyle>
          <a:p>
            <a:pPr algn="ctr"/>
            <a:r>
              <a:rPr kumimoji="1" lang="ja-JP" altLang="en-US" dirty="0" smtClean="0">
                <a:solidFill>
                  <a:schemeClr val="tx1"/>
                </a:solidFill>
              </a:rPr>
              <a:t>資料</a:t>
            </a:r>
            <a:endParaRPr kumimoji="1" lang="ja-JP" altLang="en-US" dirty="0">
              <a:solidFill>
                <a:schemeClr val="tx1"/>
              </a:solidFill>
            </a:endParaRPr>
          </a:p>
        </p:txBody>
      </p:sp>
      <p:sp>
        <p:nvSpPr>
          <p:cNvPr id="24" name="テキスト ボックス 23"/>
          <p:cNvSpPr txBox="1"/>
          <p:nvPr/>
        </p:nvSpPr>
        <p:spPr>
          <a:xfrm>
            <a:off x="8007653" y="58861"/>
            <a:ext cx="2304256" cy="415498"/>
          </a:xfrm>
          <a:prstGeom prst="rect">
            <a:avLst/>
          </a:prstGeom>
          <a:noFill/>
          <a:ln>
            <a:solidFill>
              <a:schemeClr val="bg1">
                <a:lumMod val="50000"/>
              </a:schemeClr>
            </a:solidFill>
          </a:ln>
        </p:spPr>
        <p:txBody>
          <a:bodyPr wrap="square" rtlCol="0">
            <a:spAutoFit/>
          </a:bodyPr>
          <a:lstStyle/>
          <a:p>
            <a:pPr algn="dist"/>
            <a:r>
              <a:rPr kumimoji="1" lang="ja-JP" altLang="en-US" sz="1050" dirty="0" smtClean="0">
                <a:latin typeface="HGSｺﾞｼｯｸM" panose="020B0600000000000000" pitchFamily="50" charset="-128"/>
                <a:ea typeface="HGSｺﾞｼｯｸM" panose="020B0600000000000000" pitchFamily="50" charset="-128"/>
              </a:rPr>
              <a:t>令和</a:t>
            </a:r>
            <a:r>
              <a:rPr lang="ja-JP" altLang="en-US" sz="1050" dirty="0" smtClean="0">
                <a:latin typeface="HGSｺﾞｼｯｸM" panose="020B0600000000000000" pitchFamily="50" charset="-128"/>
                <a:ea typeface="HGSｺﾞｼｯｸM" panose="020B0600000000000000" pitchFamily="50" charset="-128"/>
              </a:rPr>
              <a:t>４</a:t>
            </a:r>
            <a:r>
              <a:rPr kumimoji="1" lang="ja-JP" altLang="en-US" sz="1050" dirty="0" smtClean="0">
                <a:latin typeface="HGSｺﾞｼｯｸM" panose="020B0600000000000000" pitchFamily="50" charset="-128"/>
                <a:ea typeface="HGSｺﾞｼｯｸM" panose="020B0600000000000000" pitchFamily="50" charset="-128"/>
              </a:rPr>
              <a:t>年８月</a:t>
            </a:r>
            <a:r>
              <a:rPr lang="ja-JP" altLang="en-US" sz="1050" dirty="0">
                <a:latin typeface="HGSｺﾞｼｯｸM" panose="020B0600000000000000" pitchFamily="50" charset="-128"/>
                <a:ea typeface="HGSｺﾞｼｯｸM" panose="020B0600000000000000" pitchFamily="50" charset="-128"/>
              </a:rPr>
              <a:t>１</a:t>
            </a:r>
            <a:r>
              <a:rPr kumimoji="1" lang="ja-JP" altLang="en-US" sz="1050" dirty="0" smtClean="0">
                <a:latin typeface="HGSｺﾞｼｯｸM" panose="020B0600000000000000" pitchFamily="50" charset="-128"/>
                <a:ea typeface="HGSｺﾞｼｯｸM" panose="020B0600000000000000" pitchFamily="50" charset="-128"/>
              </a:rPr>
              <a:t>日</a:t>
            </a:r>
            <a:endParaRPr kumimoji="1" lang="en-US" altLang="ja-JP" sz="1050" dirty="0">
              <a:latin typeface="HGSｺﾞｼｯｸM" panose="020B0600000000000000" pitchFamily="50" charset="-128"/>
              <a:ea typeface="HGSｺﾞｼｯｸM" panose="020B0600000000000000" pitchFamily="50" charset="-128"/>
            </a:endParaRPr>
          </a:p>
          <a:p>
            <a:pPr algn="dist"/>
            <a:r>
              <a:rPr lang="ja-JP" altLang="en-US" sz="1050" dirty="0" smtClean="0"/>
              <a:t>墨田区保健衛生協議会</a:t>
            </a:r>
            <a:endParaRPr lang="en-US" altLang="ja-JP" sz="105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05681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71319" y="192358"/>
            <a:ext cx="5073093" cy="7372812"/>
          </a:xfrm>
          <a:prstGeom prst="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r>
              <a:rPr kumimoji="1" lang="ja-JP" altLang="en-US" dirty="0" smtClean="0"/>
              <a:t>　</a:t>
            </a:r>
            <a:endParaRPr kumimoji="1" lang="ja-JP" altLang="en-US" dirty="0"/>
          </a:p>
        </p:txBody>
      </p:sp>
      <p:sp>
        <p:nvSpPr>
          <p:cNvPr id="21" name="正方形/長方形 20"/>
          <p:cNvSpPr/>
          <p:nvPr/>
        </p:nvSpPr>
        <p:spPr>
          <a:xfrm>
            <a:off x="71320" y="25165"/>
            <a:ext cx="2844000" cy="288000"/>
          </a:xfrm>
          <a:prstGeom prst="rect">
            <a:avLst/>
          </a:prstGeom>
          <a:solidFill>
            <a:srgbClr val="D7A1B3"/>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Ⅴ</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令和４年度</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の主な取組</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4E5D229A-E497-4630-BF45-4EA67D9DC229}"/>
              </a:ext>
            </a:extLst>
          </p:cNvPr>
          <p:cNvSpPr/>
          <p:nvPr/>
        </p:nvSpPr>
        <p:spPr>
          <a:xfrm>
            <a:off x="5215571" y="192359"/>
            <a:ext cx="5119341" cy="7372812"/>
          </a:xfrm>
          <a:prstGeom prst="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kumimoji="1" lang="ja-JP" altLang="en-US"/>
          </a:p>
        </p:txBody>
      </p:sp>
      <p:sp>
        <p:nvSpPr>
          <p:cNvPr id="32" name="テキスト ボックス 31">
            <a:extLst>
              <a:ext uri="{FF2B5EF4-FFF2-40B4-BE49-F238E27FC236}">
                <a16:creationId xmlns:a16="http://schemas.microsoft.com/office/drawing/2014/main" id="{B8F4B1B4-5A72-4654-B0E7-C739179B924D}"/>
              </a:ext>
            </a:extLst>
          </p:cNvPr>
          <p:cNvSpPr txBox="1"/>
          <p:nvPr/>
        </p:nvSpPr>
        <p:spPr>
          <a:xfrm>
            <a:off x="0" y="295661"/>
            <a:ext cx="4956367" cy="307760"/>
          </a:xfrm>
          <a:prstGeom prst="rect">
            <a:avLst/>
          </a:prstGeom>
          <a:noFill/>
        </p:spPr>
        <p:txBody>
          <a:bodyPr wrap="square" lIns="91425" tIns="45712" rIns="91425" bIns="45712"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　基本施策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8002" y="4783558"/>
            <a:ext cx="5134234" cy="307760"/>
          </a:xfrm>
          <a:prstGeom prst="rect">
            <a:avLst/>
          </a:prstGeom>
        </p:spPr>
        <p:txBody>
          <a:bodyPr wrap="square" lIns="91425" tIns="45712" rIns="91425" bIns="45712">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C6C262A5-B533-4E5E-9725-6944C378A266}"/>
              </a:ext>
            </a:extLst>
          </p:cNvPr>
          <p:cNvSpPr txBox="1"/>
          <p:nvPr/>
        </p:nvSpPr>
        <p:spPr>
          <a:xfrm>
            <a:off x="4950718" y="1440848"/>
            <a:ext cx="5143632" cy="307760"/>
          </a:xfrm>
          <a:prstGeom prst="rect">
            <a:avLst/>
          </a:prstGeom>
          <a:noFill/>
        </p:spPr>
        <p:txBody>
          <a:bodyPr wrap="square" lIns="91425" tIns="45712" rIns="91425" bIns="45712"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59091" y="915339"/>
            <a:ext cx="5134234" cy="307760"/>
          </a:xfrm>
          <a:prstGeom prst="rect">
            <a:avLst/>
          </a:prstGeom>
        </p:spPr>
        <p:txBody>
          <a:bodyPr wrap="square" lIns="91425" tIns="45712" rIns="91425" bIns="45712">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7422" y="5509861"/>
            <a:ext cx="5134234" cy="307760"/>
          </a:xfrm>
          <a:prstGeom prst="rect">
            <a:avLst/>
          </a:prstGeom>
        </p:spPr>
        <p:txBody>
          <a:bodyPr wrap="square" lIns="91425" tIns="45712" rIns="91425" bIns="45712">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29118" y="618557"/>
            <a:ext cx="5334149" cy="907925"/>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（１）地域におけるネットワークの強化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自殺対策庁内ネットワーク会議」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／２１、２／１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自殺対策ネットワーク会議」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団体出席）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／２７、２／１５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開催予定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29118" y="1458960"/>
            <a:ext cx="5368754" cy="307760"/>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２）自殺</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対策を支える人材の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育成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ゲートキーパー研修　７回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29118" y="2919613"/>
            <a:ext cx="5273718" cy="307760"/>
          </a:xfrm>
          <a:prstGeom prst="rect">
            <a:avLst/>
          </a:prstGeom>
        </p:spPr>
        <p:txBody>
          <a:bodyPr wrap="square" lIns="91425" tIns="45712" rIns="91425" bIns="45712">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３）区民への啓発と</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周知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B8F4B1B4-5A72-4654-B0E7-C739179B924D}"/>
              </a:ext>
            </a:extLst>
          </p:cNvPr>
          <p:cNvSpPr txBox="1"/>
          <p:nvPr/>
        </p:nvSpPr>
        <p:spPr>
          <a:xfrm>
            <a:off x="5171939" y="152529"/>
            <a:ext cx="4956367" cy="307760"/>
          </a:xfrm>
          <a:prstGeom prst="rect">
            <a:avLst/>
          </a:prstGeom>
          <a:noFill/>
        </p:spPr>
        <p:txBody>
          <a:bodyPr wrap="square" lIns="91425" tIns="45712" rIns="91425" bIns="45712"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　重点施策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5033942" y="360528"/>
            <a:ext cx="3302193" cy="307760"/>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（１）高齢者への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5068039" y="4835286"/>
            <a:ext cx="5219587" cy="2108253"/>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ＳＯＳの出し方に関する教育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様々</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な困難・ストレスへの対処方法を身につけ、援助希求行動が</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とれる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で、児童・生徒の自殺を未然に防止し予防する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。今年度は隅田小、第</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三吾嬬小、第三寺島小、緑小、中川小、中和小、　菊川小、錦糸中、文</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花中の９校</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クラスで実施。また、区内の小学５、６年生と中学生全員に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ストラップ型リーフレット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（ジン君）を</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万人に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配布する。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●若者の居場所支援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「すみだみんなのカフェ」</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こころの悩みや生きづらさを感じている若者が自宅以外で安心して</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過ごせる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カフェ</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（居場所）を定期的に実施し、ストレスへの対処法や</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ソーシャルスキル</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の講座とグループワークを月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回行う。年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回の講演会実施。</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図 21"/>
          <p:cNvPicPr/>
          <p:nvPr/>
        </p:nvPicPr>
        <p:blipFill rotWithShape="1">
          <a:blip r:embed="rId2" cstate="print">
            <a:extLst>
              <a:ext uri="{28A0092B-C50C-407E-A947-70E740481C1C}">
                <a14:useLocalDpi xmlns:a14="http://schemas.microsoft.com/office/drawing/2010/main" val="0"/>
              </a:ext>
            </a:extLst>
          </a:blip>
          <a:srcRect t="36770"/>
          <a:stretch/>
        </p:blipFill>
        <p:spPr bwMode="auto">
          <a:xfrm>
            <a:off x="9585121" y="4434828"/>
            <a:ext cx="720079" cy="635583"/>
          </a:xfrm>
          <a:prstGeom prst="rect">
            <a:avLst/>
          </a:prstGeom>
          <a:noFill/>
          <a:ln>
            <a:noFill/>
          </a:ln>
          <a:extLst>
            <a:ext uri="{53640926-AAD7-44D8-BBD7-CCE9431645EC}">
              <a14:shadowObscured xmlns:a14="http://schemas.microsoft.com/office/drawing/2010/main"/>
            </a:ext>
          </a:extLst>
        </p:spPr>
      </p:pic>
      <p:sp>
        <p:nvSpPr>
          <p:cNvPr id="23" name="正方形/長方形 22"/>
          <p:cNvSpPr/>
          <p:nvPr/>
        </p:nvSpPr>
        <p:spPr>
          <a:xfrm>
            <a:off x="5043023" y="7065299"/>
            <a:ext cx="5451058" cy="707870"/>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●産後ケア事業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●妊娠期</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からの切れ目のない支援として、「出産・子育て応援事業</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」等実施</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C6C262A5-B533-4E5E-9725-6944C378A266}"/>
              </a:ext>
            </a:extLst>
          </p:cNvPr>
          <p:cNvSpPr txBox="1"/>
          <p:nvPr/>
        </p:nvSpPr>
        <p:spPr>
          <a:xfrm>
            <a:off x="-129118" y="5490224"/>
            <a:ext cx="5368754" cy="2123642"/>
          </a:xfrm>
          <a:prstGeom prst="rect">
            <a:avLst/>
          </a:prstGeom>
          <a:noFill/>
        </p:spPr>
        <p:txBody>
          <a:bodyPr wrap="square" lIns="91425" tIns="45712" rIns="91425" bIns="45712"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（４）生きることの促進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要因への支援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令和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元</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年度～開始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自殺未遂者への支援事業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墨東病院</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等の救急病院と連携し、早期介入の支援につなぐ。</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自殺</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未遂者の背景となる問題を入院中から本人と家族とともに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整理し</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関係</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機関と連携して相談支援を行う。</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自殺未遂者リーフレット作成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いのち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をつなぐ「相談してみませんか～ひとりで悩んでいたあなたに」</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墨田区・江東区・</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江戸川区の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区共通の自殺未遂者向けリーフレット</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を配布。本人に寄り添う支援として、担当部署を明記し早期介入を可能と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する。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050465" y="4557846"/>
            <a:ext cx="3672408" cy="307760"/>
          </a:xfrm>
          <a:prstGeom prst="rect">
            <a:avLst/>
          </a:prstGeom>
        </p:spPr>
        <p:txBody>
          <a:bodyPr wrap="square" lIns="91425" tIns="45712" rIns="91425" bIns="45712">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児童・生徒・若者への支援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B8F4B1B4-5A72-4654-B0E7-C739179B924D}"/>
              </a:ext>
            </a:extLst>
          </p:cNvPr>
          <p:cNvSpPr txBox="1"/>
          <p:nvPr/>
        </p:nvSpPr>
        <p:spPr>
          <a:xfrm>
            <a:off x="5035895" y="6849850"/>
            <a:ext cx="2411187" cy="307760"/>
          </a:xfrm>
          <a:prstGeom prst="rect">
            <a:avLst/>
          </a:prstGeom>
          <a:noFill/>
        </p:spPr>
        <p:txBody>
          <a:bodyPr wrap="square" lIns="91425" tIns="45712" rIns="91425" bIns="45712"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（６）妊産婦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・女性への支援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5171939" y="808685"/>
            <a:ext cx="5273876" cy="307760"/>
          </a:xfrm>
          <a:prstGeom prst="rect">
            <a:avLst/>
          </a:prstGeom>
        </p:spPr>
        <p:txBody>
          <a:bodyPr wrap="square" lIns="91425" tIns="45712" rIns="91425" bIns="45712">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230967" y="728971"/>
            <a:ext cx="5059203" cy="307760"/>
          </a:xfrm>
          <a:prstGeom prst="rect">
            <a:avLst/>
          </a:prstGeom>
        </p:spPr>
        <p:txBody>
          <a:bodyPr wrap="square" lIns="91425" tIns="45712" rIns="91425" bIns="45712">
            <a:spAutoFit/>
          </a:bodyPr>
          <a:lstStyle/>
          <a:p>
            <a:r>
              <a:rPr lang="ja-JP" altLang="en-US" sz="1400" i="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5034804" y="1566379"/>
            <a:ext cx="5273876" cy="307760"/>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（２）生活困窮者への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5068039" y="1780905"/>
            <a:ext cx="5240050" cy="507815"/>
          </a:xfrm>
          <a:prstGeom prst="rect">
            <a:avLst/>
          </a:prstGeom>
        </p:spPr>
        <p:txBody>
          <a:bodyPr wrap="square" lIns="91425" tIns="45712" rIns="91425" bIns="45712">
            <a:spAutoFit/>
          </a:bodyPr>
          <a:lstStyle/>
          <a:p>
            <a:r>
              <a:rPr lang="ja-JP" altLang="en-US" sz="1400"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困窮者自立支援事業「くらし・しごと相談室」と連携し</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、ワンストップ墨　</a:t>
            </a:r>
            <a:endParaRPr lang="en-US" altLang="ja-JP" sz="1300" i="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田区庁舎こころの相談窓口（臨時）を開設する。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5063811" y="2197703"/>
            <a:ext cx="5273876" cy="307760"/>
          </a:xfrm>
          <a:prstGeom prst="rect">
            <a:avLst/>
          </a:prstGeom>
        </p:spPr>
        <p:txBody>
          <a:bodyPr wrap="square" lIns="91425" tIns="45712" rIns="91425" bIns="45712">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）勤労・経営問題に関わる自殺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対策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B8F4B1B4-5A72-4654-B0E7-C739179B924D}"/>
              </a:ext>
            </a:extLst>
          </p:cNvPr>
          <p:cNvSpPr txBox="1"/>
          <p:nvPr/>
        </p:nvSpPr>
        <p:spPr>
          <a:xfrm>
            <a:off x="5042462" y="572844"/>
            <a:ext cx="5309849" cy="1092591"/>
          </a:xfrm>
          <a:prstGeom prst="rect">
            <a:avLst/>
          </a:prstGeom>
          <a:noFill/>
        </p:spPr>
        <p:txBody>
          <a:bodyPr wrap="square" lIns="91425" tIns="45712" rIns="91425" bIns="45712" rtlCol="0">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70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代・</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代の自殺死亡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は女性の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35.7%</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と男性の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10.3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％と差が大き</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い。東京都の男女とも約</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％に比しても大きい。前年は男女とも</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％弱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早期に「気づき」「つなぐ」支援について、ゲートキーパー研修を児童</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民生</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委員、介護保険事業者等対象に実施する。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●「ひきこもりサポートネット事業」　令和元年度から対象年齢の上限を撤廃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8870740" y="2174401"/>
            <a:ext cx="684803" cy="292388"/>
          </a:xfrm>
          <a:prstGeom prst="rect">
            <a:avLst/>
          </a:prstGeom>
        </p:spPr>
        <p:txBody>
          <a:bodyPr wrap="non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sp>
        <p:nvSpPr>
          <p:cNvPr id="42" name="テキスト ボックス 41">
            <a:extLst>
              <a:ext uri="{FF2B5EF4-FFF2-40B4-BE49-F238E27FC236}">
                <a16:creationId xmlns:a16="http://schemas.microsoft.com/office/drawing/2014/main" id="{B8F4B1B4-5A72-4654-B0E7-C739179B924D}"/>
              </a:ext>
            </a:extLst>
          </p:cNvPr>
          <p:cNvSpPr txBox="1"/>
          <p:nvPr/>
        </p:nvSpPr>
        <p:spPr>
          <a:xfrm>
            <a:off x="8919939" y="6880079"/>
            <a:ext cx="807558" cy="307760"/>
          </a:xfrm>
          <a:prstGeom prst="rect">
            <a:avLst/>
          </a:prstGeom>
          <a:noFill/>
        </p:spPr>
        <p:txBody>
          <a:bodyPr wrap="square" lIns="91425" tIns="45712" rIns="91425" bIns="45712"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70631" y="1778266"/>
            <a:ext cx="5101308" cy="1107979"/>
          </a:xfrm>
          <a:prstGeom prst="rect">
            <a:avLst/>
          </a:prstGeom>
        </p:spPr>
        <p:txBody>
          <a:bodyPr wrap="square" lIns="91425" tIns="45712" rIns="91425" bIns="45712">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様々な悩みや生活上の困難を抱える人に対して、早期に「気づき」、さらに「受け止め」て、適切な関係機関に「つなぐ」ことを実施できる人材を育成する。また、今年度はコロナ禍における不安やストレスについても影響が大きいと思われる。区教職員、区の係長昇任</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候補</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者、児童館職員、一般区民向け</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初級、中級）等企画し、リモートによる開催も含めて予定。</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8889819" y="395642"/>
            <a:ext cx="684803" cy="292388"/>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sp>
        <p:nvSpPr>
          <p:cNvPr id="39" name="正方形/長方形 38"/>
          <p:cNvSpPr/>
          <p:nvPr/>
        </p:nvSpPr>
        <p:spPr>
          <a:xfrm>
            <a:off x="8978484" y="4643025"/>
            <a:ext cx="684803" cy="292388"/>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sp>
        <p:nvSpPr>
          <p:cNvPr id="49" name="正方形/長方形 48"/>
          <p:cNvSpPr/>
          <p:nvPr/>
        </p:nvSpPr>
        <p:spPr>
          <a:xfrm>
            <a:off x="5033942" y="3255877"/>
            <a:ext cx="5273876" cy="307760"/>
          </a:xfrm>
          <a:prstGeom prst="rect">
            <a:avLst/>
          </a:prstGeom>
        </p:spPr>
        <p:txBody>
          <a:bodyPr wrap="square" lIns="91425" tIns="45712" rIns="91425" bIns="45712">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（４）ウイズ　コロナの自殺対策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5057631" y="2491767"/>
            <a:ext cx="5260866" cy="692481"/>
          </a:xfrm>
          <a:prstGeom prst="rect">
            <a:avLst/>
          </a:prstGeom>
        </p:spPr>
        <p:txBody>
          <a:bodyPr wrap="square" lIns="91425" tIns="45712" rIns="91425" bIns="45712">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就職・仕事カウンセリングルーム」</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、ハローワーク、労働</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基準監督</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署と連携</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ワンストップ</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墨田区</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庁舎こころの相談</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窓口（臨時）を開設する。</a:t>
            </a:r>
            <a:endParaRPr lang="en-US" altLang="ja-JP" sz="1300" i="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i="1" dirty="0" smtClean="0">
                <a:latin typeface="Meiryo UI" panose="020B0604030504040204" pitchFamily="50" charset="-128"/>
                <a:ea typeface="Meiryo UI" panose="020B0604030504040204" pitchFamily="50" charset="-128"/>
                <a:cs typeface="Meiryo UI" panose="020B0604030504040204" pitchFamily="50" charset="-128"/>
              </a:rPr>
              <a:t>●墨田区版健康経営支援事業で、企業のメンタルヘルス対策を推進する。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a:extLst>
              <a:ext uri="{FF2B5EF4-FFF2-40B4-BE49-F238E27FC236}">
                <a16:creationId xmlns:a16="http://schemas.microsoft.com/office/drawing/2014/main" id="{B8F4B1B4-5A72-4654-B0E7-C739179B924D}"/>
              </a:ext>
            </a:extLst>
          </p:cNvPr>
          <p:cNvSpPr txBox="1"/>
          <p:nvPr/>
        </p:nvSpPr>
        <p:spPr>
          <a:xfrm>
            <a:off x="5088937" y="3467733"/>
            <a:ext cx="5248506" cy="1092591"/>
          </a:xfrm>
          <a:prstGeom prst="rect">
            <a:avLst/>
          </a:prstGeom>
          <a:noFill/>
        </p:spPr>
        <p:txBody>
          <a:bodyPr wrap="square" lIns="91425" tIns="45712" rIns="91425" bIns="45712" rtlCol="0">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●墨田区発熱・コロナ相談センターにこころの相談体制を令和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日か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ら併設し、コロナによる不安やストレスに対する相談支援を行う。</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●クラスター発生時のこころのケアについて相談支援体制を強化する。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●企業・事業所向けの支援</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新型コロナ救済策を積極的に情報発信し、周知・啓発を行う。</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3930005" y="2944870"/>
            <a:ext cx="684803" cy="569784"/>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sp>
        <p:nvSpPr>
          <p:cNvPr id="53" name="正方形/長方形 52"/>
          <p:cNvSpPr/>
          <p:nvPr/>
        </p:nvSpPr>
        <p:spPr>
          <a:xfrm>
            <a:off x="8980481" y="3272844"/>
            <a:ext cx="684803" cy="292388"/>
          </a:xfrm>
          <a:prstGeom prst="rect">
            <a:avLst/>
          </a:prstGeom>
        </p:spPr>
        <p:txBody>
          <a:bodyPr wrap="non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継続</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graphicFrame>
        <p:nvGraphicFramePr>
          <p:cNvPr id="6" name="表 5"/>
          <p:cNvGraphicFramePr>
            <a:graphicFrameLocks noGrp="1"/>
          </p:cNvGraphicFramePr>
          <p:nvPr>
            <p:extLst>
              <p:ext uri="{D42A27DB-BD31-4B8C-83A1-F6EECF244321}">
                <p14:modId xmlns:p14="http://schemas.microsoft.com/office/powerpoint/2010/main" val="573046197"/>
              </p:ext>
            </p:extLst>
          </p:nvPr>
        </p:nvGraphicFramePr>
        <p:xfrm>
          <a:off x="290687" y="3716908"/>
          <a:ext cx="4735863" cy="1656973"/>
        </p:xfrm>
        <a:graphic>
          <a:graphicData uri="http://schemas.openxmlformats.org/drawingml/2006/table">
            <a:tbl>
              <a:tblPr firstRow="1" firstCol="1" bandRow="1"/>
              <a:tblGrid>
                <a:gridCol w="411559">
                  <a:extLst>
                    <a:ext uri="{9D8B030D-6E8A-4147-A177-3AD203B41FA5}">
                      <a16:colId xmlns:a16="http://schemas.microsoft.com/office/drawing/2014/main" val="595630376"/>
                    </a:ext>
                  </a:extLst>
                </a:gridCol>
                <a:gridCol w="2287489">
                  <a:extLst>
                    <a:ext uri="{9D8B030D-6E8A-4147-A177-3AD203B41FA5}">
                      <a16:colId xmlns:a16="http://schemas.microsoft.com/office/drawing/2014/main" val="2422123713"/>
                    </a:ext>
                  </a:extLst>
                </a:gridCol>
                <a:gridCol w="2036815">
                  <a:extLst>
                    <a:ext uri="{9D8B030D-6E8A-4147-A177-3AD203B41FA5}">
                      <a16:colId xmlns:a16="http://schemas.microsoft.com/office/drawing/2014/main" val="4106636360"/>
                    </a:ext>
                  </a:extLst>
                </a:gridCol>
              </a:tblGrid>
              <a:tr h="216793">
                <a:tc>
                  <a:txBody>
                    <a:bodyPr/>
                    <a:lstStyle/>
                    <a:p>
                      <a:pPr algn="just">
                        <a:spcAft>
                          <a:spcPts val="0"/>
                        </a:spcAft>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ctr">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啓発・周知</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相談窓口</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760418"/>
                  </a:ext>
                </a:extLst>
              </a:tr>
              <a:tr h="672363">
                <a:tc>
                  <a:txBody>
                    <a:bodyPr/>
                    <a:lstStyle/>
                    <a:p>
                      <a:pPr algn="just">
                        <a:spcAft>
                          <a:spcPts val="0"/>
                        </a:spcAft>
                      </a:pPr>
                      <a:r>
                        <a:rPr lang="en-US" sz="105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en-US" sz="1050" kern="100" dirty="0" smtClean="0">
                        <a:effectLst/>
                        <a:latin typeface="HG丸ｺﾞｼｯｸM-PRO" panose="020F0600000000000000" pitchFamily="50" charset="-128"/>
                        <a:ea typeface="游明朝" panose="02020400000000000000" pitchFamily="18" charset="-128"/>
                        <a:cs typeface="Times New Roman" panose="02020603050405020304" pitchFamily="18" charset="0"/>
                      </a:endParaRPr>
                    </a:p>
                    <a:p>
                      <a:pPr algn="just">
                        <a:spcAft>
                          <a:spcPts val="0"/>
                        </a:spcAft>
                      </a:pP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algn="just">
                        <a:spcAft>
                          <a:spcPts val="0"/>
                        </a:spcAft>
                      </a:pPr>
                      <a:r>
                        <a:rPr lang="ja-JP" altLang="en-US"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９</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月</a:t>
                      </a: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algn="just">
                        <a:spcAft>
                          <a:spcPts val="0"/>
                        </a:spcAft>
                      </a:pP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solidFill>
                            <a:schemeClr val="tx1"/>
                          </a:solidFill>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３</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月</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・ホームページ</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広報</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チラシ</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配布</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・区民相談室前にポスター</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掲示</a:t>
                      </a: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algn="just">
                        <a:spcAft>
                          <a:spcPts val="0"/>
                        </a:spcAft>
                      </a:pP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1032643" rtl="0" eaLnBrk="1" fontAlgn="auto" latinLnBrk="0" hangingPunct="1">
                        <a:lnSpc>
                          <a:spcPct val="100000"/>
                        </a:lnSpc>
                        <a:spcBef>
                          <a:spcPts val="0"/>
                        </a:spcBef>
                        <a:spcAft>
                          <a:spcPts val="0"/>
                        </a:spcAft>
                        <a:buClrTx/>
                        <a:buSzTx/>
                        <a:buFontTx/>
                        <a:buNone/>
                        <a:tabLst/>
                        <a:defRPr/>
                      </a:pP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9</a:t>
                      </a:r>
                      <a:r>
                        <a:rPr lang="ja-JP" altLang="en-US"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月</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うつ</a:t>
                      </a: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予防講演会（保健センター主催</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0" marR="0" lvl="0" indent="0" algn="just" defTabSz="1032643" rtl="0" eaLnBrk="1" fontAlgn="auto" latinLnBrk="0" hangingPunct="1">
                        <a:lnSpc>
                          <a:spcPct val="100000"/>
                        </a:lnSpc>
                        <a:spcBef>
                          <a:spcPts val="0"/>
                        </a:spcBef>
                        <a:spcAft>
                          <a:spcPts val="0"/>
                        </a:spcAft>
                        <a:buClrTx/>
                        <a:buSzTx/>
                        <a:buFontTx/>
                        <a:buNone/>
                        <a:tabLst/>
                        <a:defRPr/>
                      </a:pP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1032643" rtl="0" eaLnBrk="1" fontAlgn="auto" latinLnBrk="0" hangingPunct="1">
                        <a:lnSpc>
                          <a:spcPct val="100000"/>
                        </a:lnSpc>
                        <a:spcBef>
                          <a:spcPts val="0"/>
                        </a:spcBef>
                        <a:spcAft>
                          <a:spcPts val="0"/>
                        </a:spcAft>
                        <a:buClrTx/>
                        <a:buSzTx/>
                        <a:buFontTx/>
                        <a:buNone/>
                        <a:tabLst/>
                        <a:defRPr/>
                      </a:pPr>
                      <a:r>
                        <a:rPr lang="en-US" sz="1050" kern="100" dirty="0">
                          <a:solidFill>
                            <a:schemeClr val="tx1"/>
                          </a:solidFill>
                          <a:effectLst/>
                          <a:latin typeface="HG丸ｺﾞｼｯｸM-PRO" panose="020F0600000000000000" pitchFamily="50" charset="-128"/>
                          <a:ea typeface="游明朝" panose="02020400000000000000" pitchFamily="18" charset="-128"/>
                          <a:cs typeface="Times New Roman" panose="02020603050405020304" pitchFamily="18" charset="0"/>
                        </a:rPr>
                        <a:t> </a:t>
                      </a:r>
                      <a:r>
                        <a:rPr lang="ja-JP"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2/17</a:t>
                      </a:r>
                      <a:r>
                        <a:rPr lang="ja-JP"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3/15</a:t>
                      </a:r>
                      <a:r>
                        <a:rPr lang="ja-JP"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ひき</a:t>
                      </a:r>
                      <a:r>
                        <a:rPr lang="ja-JP" altLang="ja-JP" sz="1050" kern="100" dirty="0" err="1"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ふね</a:t>
                      </a:r>
                      <a:r>
                        <a:rPr lang="ja-JP"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図書館におけるパネル展示</a:t>
                      </a: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algn="just">
                        <a:spcAft>
                          <a:spcPts val="0"/>
                        </a:spcAft>
                      </a:pP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・墨田区庁舎こころの相談窓口（臨時）</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①　</a:t>
                      </a:r>
                      <a:r>
                        <a:rPr lang="en-US"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9/13</a:t>
                      </a:r>
                      <a:r>
                        <a:rPr lang="ja-JP" sz="1050" kern="100" dirty="0" err="1">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9/14</a:t>
                      </a: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開催</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　②　</a:t>
                      </a:r>
                      <a:r>
                        <a:rPr lang="en-US"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3/14</a:t>
                      </a:r>
                      <a:r>
                        <a:rPr lang="ja-JP" sz="1050" kern="100" dirty="0" err="1">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3/15</a:t>
                      </a:r>
                      <a:r>
                        <a:rPr 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開催</a:t>
                      </a:r>
                      <a:endParaRPr lang="en-US" altLang="ja-JP" sz="1050" kern="100" dirty="0" smtClean="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algn="just">
                        <a:spcAft>
                          <a:spcPts val="0"/>
                        </a:spcAft>
                      </a:pP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【協力機関】</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050" kern="100" dirty="0">
                          <a:solidFill>
                            <a:schemeClr val="tx1"/>
                          </a:solidFill>
                          <a:effectLst/>
                          <a:latin typeface="游明朝" panose="02020400000000000000" pitchFamily="18" charset="-128"/>
                          <a:ea typeface="HG丸ｺﾞｼｯｸM-PRO" panose="020F0600000000000000" pitchFamily="50" charset="-128"/>
                          <a:cs typeface="Times New Roman" panose="02020603050405020304" pitchFamily="18" charset="0"/>
                        </a:rPr>
                        <a:t>ハローワーク、くらし・しごと相談室、就職・しごとカウンセリングルーム他</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667759"/>
                  </a:ext>
                </a:extLst>
              </a:tr>
            </a:tbl>
          </a:graphicData>
        </a:graphic>
      </p:graphicFrame>
      <p:sp>
        <p:nvSpPr>
          <p:cNvPr id="54" name="正方形/長方形 53"/>
          <p:cNvSpPr/>
          <p:nvPr/>
        </p:nvSpPr>
        <p:spPr>
          <a:xfrm>
            <a:off x="70631" y="3169135"/>
            <a:ext cx="5273718" cy="507815"/>
          </a:xfrm>
          <a:prstGeom prst="rect">
            <a:avLst/>
          </a:prstGeom>
        </p:spPr>
        <p:txBody>
          <a:bodyPr wrap="square" lIns="91425" tIns="45712" rIns="91425" bIns="45712">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東京都</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の自殺対策月間に合わせ、自殺者</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が増える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月と</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月に「墨田区自殺防止キャンペーン」</a:t>
            </a:r>
            <a:r>
              <a:rPr lang="ja-JP" altLang="en-US" sz="1300">
                <a:latin typeface="Meiryo UI" panose="020B0604030504040204" pitchFamily="50" charset="-128"/>
                <a:ea typeface="Meiryo UI" panose="020B0604030504040204" pitchFamily="50" charset="-128"/>
                <a:cs typeface="Meiryo UI" panose="020B0604030504040204" pitchFamily="50" charset="-128"/>
              </a:rPr>
              <a:t>を</a:t>
            </a:r>
            <a:r>
              <a:rPr lang="ja-JP" altLang="en-US" sz="1300" spc="100" smtClean="0">
                <a:latin typeface="Meiryo UI" panose="020B0604030504040204" pitchFamily="50" charset="-128"/>
                <a:ea typeface="Meiryo UI" panose="020B0604030504040204" pitchFamily="50" charset="-128"/>
                <a:cs typeface="Meiryo UI" panose="020B0604030504040204" pitchFamily="50" charset="-128"/>
              </a:rPr>
              <a:t>行う</a:t>
            </a:r>
            <a:r>
              <a:rPr lang="ja-JP" altLang="en-US" sz="1300" spc="10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9409547" y="2174229"/>
            <a:ext cx="684803" cy="292388"/>
          </a:xfrm>
          <a:prstGeom prst="rect">
            <a:avLst/>
          </a:prstGeom>
        </p:spPr>
        <p:txBody>
          <a:bodyPr wrap="non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p>
        </p:txBody>
      </p:sp>
    </p:spTree>
    <p:extLst>
      <p:ext uri="{BB962C8B-B14F-4D97-AF65-F5344CB8AC3E}">
        <p14:creationId xmlns:p14="http://schemas.microsoft.com/office/powerpoint/2010/main" val="154067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248560231"/>
              </p:ext>
            </p:extLst>
          </p:nvPr>
        </p:nvGraphicFramePr>
        <p:xfrm>
          <a:off x="846262" y="702543"/>
          <a:ext cx="9073008" cy="6120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8137188"/>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3609</TotalTime>
  <Words>2259</Words>
  <Application>Microsoft Office PowerPoint</Application>
  <PresentationFormat>ユーザー設定</PresentationFormat>
  <Paragraphs>183</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HGSｺﾞｼｯｸM</vt:lpstr>
      <vt:lpstr>HG丸ｺﾞｼｯｸM-PRO</vt:lpstr>
      <vt:lpstr>Meiryo UI</vt:lpstr>
      <vt:lpstr>ＭＳ Ｐゴシック</vt:lpstr>
      <vt:lpstr>游明朝</vt:lpstr>
      <vt:lpstr>Arial</vt:lpstr>
      <vt:lpstr>Calibri</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静</dc:creator>
  <cp:lastModifiedBy>Windows ユーザー</cp:lastModifiedBy>
  <cp:revision>498</cp:revision>
  <cp:lastPrinted>2022-07-05T02:16:41Z</cp:lastPrinted>
  <dcterms:modified xsi:type="dcterms:W3CDTF">2022-07-27T22:50:56Z</dcterms:modified>
</cp:coreProperties>
</file>