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0" r:id="rId3"/>
    <p:sldId id="275" r:id="rId4"/>
  </p:sldIdLst>
  <p:sldSz cx="10477500" cy="7597775"/>
  <p:notesSz cx="6797675" cy="9926638"/>
  <p:defaultTextStyle>
    <a:defPPr>
      <a:defRPr lang="ja-JP"/>
    </a:defPPr>
    <a:lvl1pPr marL="0" algn="l" defTabSz="1032643" rtl="0" eaLnBrk="1" latinLnBrk="0" hangingPunct="1">
      <a:defRPr kumimoji="1" sz="2000" kern="1200">
        <a:solidFill>
          <a:schemeClr val="tx1"/>
        </a:solidFill>
        <a:latin typeface="+mn-lt"/>
        <a:ea typeface="+mn-ea"/>
        <a:cs typeface="+mn-cs"/>
      </a:defRPr>
    </a:lvl1pPr>
    <a:lvl2pPr marL="516320" algn="l" defTabSz="1032643" rtl="0" eaLnBrk="1" latinLnBrk="0" hangingPunct="1">
      <a:defRPr kumimoji="1" sz="2000" kern="1200">
        <a:solidFill>
          <a:schemeClr val="tx1"/>
        </a:solidFill>
        <a:latin typeface="+mn-lt"/>
        <a:ea typeface="+mn-ea"/>
        <a:cs typeface="+mn-cs"/>
      </a:defRPr>
    </a:lvl2pPr>
    <a:lvl3pPr marL="1032643" algn="l" defTabSz="1032643" rtl="0" eaLnBrk="1" latinLnBrk="0" hangingPunct="1">
      <a:defRPr kumimoji="1" sz="2000" kern="1200">
        <a:solidFill>
          <a:schemeClr val="tx1"/>
        </a:solidFill>
        <a:latin typeface="+mn-lt"/>
        <a:ea typeface="+mn-ea"/>
        <a:cs typeface="+mn-cs"/>
      </a:defRPr>
    </a:lvl3pPr>
    <a:lvl4pPr marL="1548964" algn="l" defTabSz="1032643" rtl="0" eaLnBrk="1" latinLnBrk="0" hangingPunct="1">
      <a:defRPr kumimoji="1" sz="2000" kern="1200">
        <a:solidFill>
          <a:schemeClr val="tx1"/>
        </a:solidFill>
        <a:latin typeface="+mn-lt"/>
        <a:ea typeface="+mn-ea"/>
        <a:cs typeface="+mn-cs"/>
      </a:defRPr>
    </a:lvl4pPr>
    <a:lvl5pPr marL="2065286" algn="l" defTabSz="1032643" rtl="0" eaLnBrk="1" latinLnBrk="0" hangingPunct="1">
      <a:defRPr kumimoji="1" sz="2000" kern="1200">
        <a:solidFill>
          <a:schemeClr val="tx1"/>
        </a:solidFill>
        <a:latin typeface="+mn-lt"/>
        <a:ea typeface="+mn-ea"/>
        <a:cs typeface="+mn-cs"/>
      </a:defRPr>
    </a:lvl5pPr>
    <a:lvl6pPr marL="2581607" algn="l" defTabSz="1032643" rtl="0" eaLnBrk="1" latinLnBrk="0" hangingPunct="1">
      <a:defRPr kumimoji="1" sz="2000" kern="1200">
        <a:solidFill>
          <a:schemeClr val="tx1"/>
        </a:solidFill>
        <a:latin typeface="+mn-lt"/>
        <a:ea typeface="+mn-ea"/>
        <a:cs typeface="+mn-cs"/>
      </a:defRPr>
    </a:lvl6pPr>
    <a:lvl7pPr marL="3097928" algn="l" defTabSz="1032643" rtl="0" eaLnBrk="1" latinLnBrk="0" hangingPunct="1">
      <a:defRPr kumimoji="1" sz="2000" kern="1200">
        <a:solidFill>
          <a:schemeClr val="tx1"/>
        </a:solidFill>
        <a:latin typeface="+mn-lt"/>
        <a:ea typeface="+mn-ea"/>
        <a:cs typeface="+mn-cs"/>
      </a:defRPr>
    </a:lvl7pPr>
    <a:lvl8pPr marL="3614250" algn="l" defTabSz="1032643" rtl="0" eaLnBrk="1" latinLnBrk="0" hangingPunct="1">
      <a:defRPr kumimoji="1" sz="2000" kern="1200">
        <a:solidFill>
          <a:schemeClr val="tx1"/>
        </a:solidFill>
        <a:latin typeface="+mn-lt"/>
        <a:ea typeface="+mn-ea"/>
        <a:cs typeface="+mn-cs"/>
      </a:defRPr>
    </a:lvl8pPr>
    <a:lvl9pPr marL="4130570" algn="l" defTabSz="1032643"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93">
          <p15:clr>
            <a:srgbClr val="A4A3A4"/>
          </p15:clr>
        </p15:guide>
        <p15:guide id="2" pos="33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9696"/>
    <a:srgbClr val="D7A1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autoAdjust="0"/>
  </p:normalViewPr>
  <p:slideViewPr>
    <p:cSldViewPr>
      <p:cViewPr varScale="1">
        <p:scale>
          <a:sx n="79" d="100"/>
          <a:sy n="79" d="100"/>
        </p:scale>
        <p:origin x="1272" y="43"/>
      </p:cViewPr>
      <p:guideLst>
        <p:guide orient="horz" pos="2393"/>
        <p:guide pos="330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ja-JP" altLang="en-US" b="1"/>
              <a:t>墨田区の自殺死亡者数と自殺死亡率</a:t>
            </a:r>
            <a:endParaRPr lang="en-US" altLang="ja-JP" b="1"/>
          </a:p>
          <a:p>
            <a:pPr>
              <a:defRPr b="1"/>
            </a:pPr>
            <a:r>
              <a:rPr lang="ja-JP" altLang="en-US" b="1"/>
              <a:t>（東京都・全国の死亡率有）</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3.914997099087756E-2"/>
          <c:y val="0.19846781730134561"/>
          <c:w val="0.93289810832306108"/>
          <c:h val="0.75398877248933127"/>
        </c:manualLayout>
      </c:layout>
      <c:barChart>
        <c:barDir val="col"/>
        <c:grouping val="stacked"/>
        <c:varyColors val="0"/>
        <c:ser>
          <c:idx val="0"/>
          <c:order val="0"/>
          <c:tx>
            <c:v>自殺死亡者数(男）</c:v>
          </c:tx>
          <c:spPr>
            <a:solidFill>
              <a:srgbClr val="0070C0"/>
            </a:solidFill>
            <a:ln>
              <a:noFill/>
            </a:ln>
            <a:effectLst/>
          </c:spPr>
          <c:invertIfNegative val="0"/>
          <c:cat>
            <c:strRef>
              <c:f>自殺死亡者の推移!$G$4:$S$4</c:f>
              <c:strCache>
                <c:ptCount val="13"/>
                <c:pt idx="0">
                  <c:v>26年</c:v>
                </c:pt>
                <c:pt idx="1">
                  <c:v>27年</c:v>
                </c:pt>
                <c:pt idx="2">
                  <c:v>28年</c:v>
                </c:pt>
                <c:pt idx="3">
                  <c:v>29年</c:v>
                </c:pt>
                <c:pt idx="4">
                  <c:v>30年</c:v>
                </c:pt>
                <c:pt idx="5">
                  <c:v>31年</c:v>
                </c:pt>
                <c:pt idx="6">
                  <c:v>R２</c:v>
                </c:pt>
                <c:pt idx="7">
                  <c:v>R３</c:v>
                </c:pt>
                <c:pt idx="8">
                  <c:v>R４</c:v>
                </c:pt>
                <c:pt idx="9">
                  <c:v>R５</c:v>
                </c:pt>
                <c:pt idx="10">
                  <c:v>R６</c:v>
                </c:pt>
                <c:pt idx="11">
                  <c:v>R７</c:v>
                </c:pt>
                <c:pt idx="12">
                  <c:v>R８</c:v>
                </c:pt>
              </c:strCache>
            </c:strRef>
          </c:cat>
          <c:val>
            <c:numRef>
              <c:f>自殺死亡者の推移!$G$5:$S$5</c:f>
              <c:numCache>
                <c:formatCode>General</c:formatCode>
                <c:ptCount val="13"/>
                <c:pt idx="0">
                  <c:v>43</c:v>
                </c:pt>
                <c:pt idx="1">
                  <c:v>34</c:v>
                </c:pt>
                <c:pt idx="2">
                  <c:v>21</c:v>
                </c:pt>
                <c:pt idx="3">
                  <c:v>31</c:v>
                </c:pt>
                <c:pt idx="4">
                  <c:v>34</c:v>
                </c:pt>
                <c:pt idx="5">
                  <c:v>29</c:v>
                </c:pt>
                <c:pt idx="6">
                  <c:v>24</c:v>
                </c:pt>
                <c:pt idx="7">
                  <c:v>29</c:v>
                </c:pt>
              </c:numCache>
            </c:numRef>
          </c:val>
          <c:extLst>
            <c:ext xmlns:c16="http://schemas.microsoft.com/office/drawing/2014/chart" uri="{C3380CC4-5D6E-409C-BE32-E72D297353CC}">
              <c16:uniqueId val="{00000000-666B-4F69-A87B-D1DA1C52FF92}"/>
            </c:ext>
          </c:extLst>
        </c:ser>
        <c:ser>
          <c:idx val="1"/>
          <c:order val="1"/>
          <c:tx>
            <c:v>自殺死亡者数(女）</c:v>
          </c:tx>
          <c:spPr>
            <a:solidFill>
              <a:srgbClr val="FF0000"/>
            </a:solidFill>
            <a:ln>
              <a:noFill/>
            </a:ln>
            <a:effectLst/>
          </c:spPr>
          <c:invertIfNegative val="0"/>
          <c:cat>
            <c:strRef>
              <c:f>自殺死亡者の推移!$G$4:$S$4</c:f>
              <c:strCache>
                <c:ptCount val="13"/>
                <c:pt idx="0">
                  <c:v>26年</c:v>
                </c:pt>
                <c:pt idx="1">
                  <c:v>27年</c:v>
                </c:pt>
                <c:pt idx="2">
                  <c:v>28年</c:v>
                </c:pt>
                <c:pt idx="3">
                  <c:v>29年</c:v>
                </c:pt>
                <c:pt idx="4">
                  <c:v>30年</c:v>
                </c:pt>
                <c:pt idx="5">
                  <c:v>31年</c:v>
                </c:pt>
                <c:pt idx="6">
                  <c:v>R２</c:v>
                </c:pt>
                <c:pt idx="7">
                  <c:v>R３</c:v>
                </c:pt>
                <c:pt idx="8">
                  <c:v>R４</c:v>
                </c:pt>
                <c:pt idx="9">
                  <c:v>R５</c:v>
                </c:pt>
                <c:pt idx="10">
                  <c:v>R６</c:v>
                </c:pt>
                <c:pt idx="11">
                  <c:v>R７</c:v>
                </c:pt>
                <c:pt idx="12">
                  <c:v>R８</c:v>
                </c:pt>
              </c:strCache>
            </c:strRef>
          </c:cat>
          <c:val>
            <c:numRef>
              <c:f>自殺死亡者の推移!$G$6:$S$6</c:f>
              <c:numCache>
                <c:formatCode>General</c:formatCode>
                <c:ptCount val="13"/>
                <c:pt idx="0">
                  <c:v>21</c:v>
                </c:pt>
                <c:pt idx="1">
                  <c:v>17</c:v>
                </c:pt>
                <c:pt idx="2">
                  <c:v>6</c:v>
                </c:pt>
                <c:pt idx="3">
                  <c:v>16</c:v>
                </c:pt>
                <c:pt idx="4">
                  <c:v>12</c:v>
                </c:pt>
                <c:pt idx="5">
                  <c:v>10</c:v>
                </c:pt>
                <c:pt idx="6">
                  <c:v>14</c:v>
                </c:pt>
                <c:pt idx="7">
                  <c:v>14</c:v>
                </c:pt>
              </c:numCache>
            </c:numRef>
          </c:val>
          <c:extLst>
            <c:ext xmlns:c16="http://schemas.microsoft.com/office/drawing/2014/chart" uri="{C3380CC4-5D6E-409C-BE32-E72D297353CC}">
              <c16:uniqueId val="{00000001-666B-4F69-A87B-D1DA1C52FF92}"/>
            </c:ext>
          </c:extLst>
        </c:ser>
        <c:dLbls>
          <c:showLegendKey val="0"/>
          <c:showVal val="0"/>
          <c:showCatName val="0"/>
          <c:showSerName val="0"/>
          <c:showPercent val="0"/>
          <c:showBubbleSize val="0"/>
        </c:dLbls>
        <c:gapWidth val="219"/>
        <c:overlap val="100"/>
        <c:axId val="506519064"/>
        <c:axId val="506520704"/>
      </c:barChart>
      <c:lineChart>
        <c:grouping val="standard"/>
        <c:varyColors val="0"/>
        <c:ser>
          <c:idx val="2"/>
          <c:order val="2"/>
          <c:tx>
            <c:v>自殺死亡率(墨田区）</c:v>
          </c:tx>
          <c:spPr>
            <a:ln w="28575" cap="rnd">
              <a:solidFill>
                <a:srgbClr val="00B050"/>
              </a:solidFill>
              <a:round/>
            </a:ln>
            <a:effectLst/>
          </c:spPr>
          <c:marker>
            <c:symbol val="circle"/>
            <c:size val="5"/>
            <c:spPr>
              <a:solidFill>
                <a:srgbClr val="00B050"/>
              </a:solidFill>
              <a:ln w="9525">
                <a:solidFill>
                  <a:srgbClr val="00B050"/>
                </a:solidFill>
              </a:ln>
              <a:effectLst/>
            </c:spPr>
          </c:marker>
          <c:cat>
            <c:strRef>
              <c:f>自殺死亡者の推移!$G$4:$S$4</c:f>
              <c:strCache>
                <c:ptCount val="13"/>
                <c:pt idx="0">
                  <c:v>26年</c:v>
                </c:pt>
                <c:pt idx="1">
                  <c:v>27年</c:v>
                </c:pt>
                <c:pt idx="2">
                  <c:v>28年</c:v>
                </c:pt>
                <c:pt idx="3">
                  <c:v>29年</c:v>
                </c:pt>
                <c:pt idx="4">
                  <c:v>30年</c:v>
                </c:pt>
                <c:pt idx="5">
                  <c:v>31年</c:v>
                </c:pt>
                <c:pt idx="6">
                  <c:v>R２</c:v>
                </c:pt>
                <c:pt idx="7">
                  <c:v>R３</c:v>
                </c:pt>
                <c:pt idx="8">
                  <c:v>R４</c:v>
                </c:pt>
                <c:pt idx="9">
                  <c:v>R５</c:v>
                </c:pt>
                <c:pt idx="10">
                  <c:v>R６</c:v>
                </c:pt>
                <c:pt idx="11">
                  <c:v>R７</c:v>
                </c:pt>
                <c:pt idx="12">
                  <c:v>R８</c:v>
                </c:pt>
              </c:strCache>
            </c:strRef>
          </c:cat>
          <c:val>
            <c:numRef>
              <c:f>自殺死亡者の推移!$G$8:$S$8</c:f>
              <c:numCache>
                <c:formatCode>General</c:formatCode>
                <c:ptCount val="13"/>
                <c:pt idx="0">
                  <c:v>25.13</c:v>
                </c:pt>
                <c:pt idx="1">
                  <c:v>19.739999999999998</c:v>
                </c:pt>
                <c:pt idx="2">
                  <c:v>10.32</c:v>
                </c:pt>
                <c:pt idx="3">
                  <c:v>17.72</c:v>
                </c:pt>
                <c:pt idx="4">
                  <c:v>17.11</c:v>
                </c:pt>
                <c:pt idx="5">
                  <c:v>14.35</c:v>
                </c:pt>
                <c:pt idx="6">
                  <c:v>13.82</c:v>
                </c:pt>
                <c:pt idx="7">
                  <c:v>15.6</c:v>
                </c:pt>
              </c:numCache>
            </c:numRef>
          </c:val>
          <c:smooth val="0"/>
          <c:extLst>
            <c:ext xmlns:c16="http://schemas.microsoft.com/office/drawing/2014/chart" uri="{C3380CC4-5D6E-409C-BE32-E72D297353CC}">
              <c16:uniqueId val="{00000002-666B-4F69-A87B-D1DA1C52FF92}"/>
            </c:ext>
          </c:extLst>
        </c:ser>
        <c:ser>
          <c:idx val="3"/>
          <c:order val="3"/>
          <c:tx>
            <c:v>自殺死亡率(東京都）</c:v>
          </c:tx>
          <c:spPr>
            <a:ln w="28575" cap="rnd">
              <a:solidFill>
                <a:schemeClr val="accent4"/>
              </a:solidFill>
              <a:round/>
            </a:ln>
            <a:effectLst/>
          </c:spPr>
          <c:marker>
            <c:symbol val="circle"/>
            <c:size val="5"/>
            <c:spPr>
              <a:solidFill>
                <a:schemeClr val="accent5">
                  <a:lumMod val="75000"/>
                </a:schemeClr>
              </a:solidFill>
              <a:ln w="9525">
                <a:solidFill>
                  <a:schemeClr val="accent4"/>
                </a:solidFill>
              </a:ln>
              <a:effectLst/>
            </c:spPr>
          </c:marker>
          <c:cat>
            <c:strRef>
              <c:f>自殺死亡者の推移!$G$4:$S$4</c:f>
              <c:strCache>
                <c:ptCount val="13"/>
                <c:pt idx="0">
                  <c:v>26年</c:v>
                </c:pt>
                <c:pt idx="1">
                  <c:v>27年</c:v>
                </c:pt>
                <c:pt idx="2">
                  <c:v>28年</c:v>
                </c:pt>
                <c:pt idx="3">
                  <c:v>29年</c:v>
                </c:pt>
                <c:pt idx="4">
                  <c:v>30年</c:v>
                </c:pt>
                <c:pt idx="5">
                  <c:v>31年</c:v>
                </c:pt>
                <c:pt idx="6">
                  <c:v>R２</c:v>
                </c:pt>
                <c:pt idx="7">
                  <c:v>R３</c:v>
                </c:pt>
                <c:pt idx="8">
                  <c:v>R４</c:v>
                </c:pt>
                <c:pt idx="9">
                  <c:v>R５</c:v>
                </c:pt>
                <c:pt idx="10">
                  <c:v>R６</c:v>
                </c:pt>
                <c:pt idx="11">
                  <c:v>R７</c:v>
                </c:pt>
                <c:pt idx="12">
                  <c:v>R８</c:v>
                </c:pt>
              </c:strCache>
            </c:strRef>
          </c:cat>
          <c:val>
            <c:numRef>
              <c:f>自殺死亡者の推移!$G$9:$S$9</c:f>
              <c:numCache>
                <c:formatCode>General</c:formatCode>
                <c:ptCount val="13"/>
                <c:pt idx="0">
                  <c:v>19.600000000000001</c:v>
                </c:pt>
                <c:pt idx="1">
                  <c:v>18.63</c:v>
                </c:pt>
                <c:pt idx="2">
                  <c:v>16.579999999999998</c:v>
                </c:pt>
                <c:pt idx="3">
                  <c:v>15.87</c:v>
                </c:pt>
                <c:pt idx="4">
                  <c:v>16.21</c:v>
                </c:pt>
                <c:pt idx="5">
                  <c:v>15.47</c:v>
                </c:pt>
                <c:pt idx="6">
                  <c:v>15.92</c:v>
                </c:pt>
                <c:pt idx="7">
                  <c:v>16.25</c:v>
                </c:pt>
              </c:numCache>
            </c:numRef>
          </c:val>
          <c:smooth val="0"/>
          <c:extLst>
            <c:ext xmlns:c16="http://schemas.microsoft.com/office/drawing/2014/chart" uri="{C3380CC4-5D6E-409C-BE32-E72D297353CC}">
              <c16:uniqueId val="{00000003-666B-4F69-A87B-D1DA1C52FF92}"/>
            </c:ext>
          </c:extLst>
        </c:ser>
        <c:ser>
          <c:idx val="4"/>
          <c:order val="4"/>
          <c:tx>
            <c:v>自殺死亡率(全国）</c:v>
          </c:tx>
          <c:spPr>
            <a:ln w="28575" cap="rnd">
              <a:solidFill>
                <a:schemeClr val="bg2">
                  <a:lumMod val="50000"/>
                </a:schemeClr>
              </a:solidFill>
              <a:round/>
            </a:ln>
            <a:effectLst/>
          </c:spPr>
          <c:marker>
            <c:symbol val="circle"/>
            <c:size val="5"/>
            <c:spPr>
              <a:solidFill>
                <a:schemeClr val="bg2">
                  <a:lumMod val="50000"/>
                </a:schemeClr>
              </a:solidFill>
              <a:ln w="9525">
                <a:solidFill>
                  <a:schemeClr val="bg2">
                    <a:lumMod val="50000"/>
                  </a:schemeClr>
                </a:solidFill>
              </a:ln>
              <a:effectLst/>
            </c:spPr>
          </c:marker>
          <c:cat>
            <c:strRef>
              <c:f>自殺死亡者の推移!$G$4:$S$4</c:f>
              <c:strCache>
                <c:ptCount val="13"/>
                <c:pt idx="0">
                  <c:v>26年</c:v>
                </c:pt>
                <c:pt idx="1">
                  <c:v>27年</c:v>
                </c:pt>
                <c:pt idx="2">
                  <c:v>28年</c:v>
                </c:pt>
                <c:pt idx="3">
                  <c:v>29年</c:v>
                </c:pt>
                <c:pt idx="4">
                  <c:v>30年</c:v>
                </c:pt>
                <c:pt idx="5">
                  <c:v>31年</c:v>
                </c:pt>
                <c:pt idx="6">
                  <c:v>R２</c:v>
                </c:pt>
                <c:pt idx="7">
                  <c:v>R３</c:v>
                </c:pt>
                <c:pt idx="8">
                  <c:v>R４</c:v>
                </c:pt>
                <c:pt idx="9">
                  <c:v>R５</c:v>
                </c:pt>
                <c:pt idx="10">
                  <c:v>R６</c:v>
                </c:pt>
                <c:pt idx="11">
                  <c:v>R７</c:v>
                </c:pt>
                <c:pt idx="12">
                  <c:v>R８</c:v>
                </c:pt>
              </c:strCache>
            </c:strRef>
          </c:cat>
          <c:val>
            <c:numRef>
              <c:f>自殺死亡者の推移!$G$10:$S$10</c:f>
              <c:numCache>
                <c:formatCode>General</c:formatCode>
                <c:ptCount val="13"/>
                <c:pt idx="0">
                  <c:v>19.63</c:v>
                </c:pt>
                <c:pt idx="1">
                  <c:v>18.57</c:v>
                </c:pt>
                <c:pt idx="2">
                  <c:v>16.95</c:v>
                </c:pt>
                <c:pt idx="3">
                  <c:v>16.52</c:v>
                </c:pt>
                <c:pt idx="4">
                  <c:v>16.18</c:v>
                </c:pt>
                <c:pt idx="5">
                  <c:v>15.67</c:v>
                </c:pt>
                <c:pt idx="6">
                  <c:v>16.440000000000001</c:v>
                </c:pt>
                <c:pt idx="7">
                  <c:v>16.440000000000001</c:v>
                </c:pt>
              </c:numCache>
            </c:numRef>
          </c:val>
          <c:smooth val="0"/>
          <c:extLst>
            <c:ext xmlns:c16="http://schemas.microsoft.com/office/drawing/2014/chart" uri="{C3380CC4-5D6E-409C-BE32-E72D297353CC}">
              <c16:uniqueId val="{00000004-666B-4F69-A87B-D1DA1C52FF92}"/>
            </c:ext>
          </c:extLst>
        </c:ser>
        <c:ser>
          <c:idx val="5"/>
          <c:order val="5"/>
          <c:tx>
            <c:v>自殺死亡率(墨田区予測値）</c:v>
          </c:tx>
          <c:spPr>
            <a:ln w="28575" cap="rnd">
              <a:solidFill>
                <a:schemeClr val="accent6"/>
              </a:solidFill>
              <a:prstDash val="sysDash"/>
              <a:round/>
            </a:ln>
            <a:effectLst/>
          </c:spPr>
          <c:marker>
            <c:symbol val="none"/>
          </c:marker>
          <c:cat>
            <c:strRef>
              <c:f>自殺死亡者の推移!$G$4:$S$4</c:f>
              <c:strCache>
                <c:ptCount val="13"/>
                <c:pt idx="0">
                  <c:v>26年</c:v>
                </c:pt>
                <c:pt idx="1">
                  <c:v>27年</c:v>
                </c:pt>
                <c:pt idx="2">
                  <c:v>28年</c:v>
                </c:pt>
                <c:pt idx="3">
                  <c:v>29年</c:v>
                </c:pt>
                <c:pt idx="4">
                  <c:v>30年</c:v>
                </c:pt>
                <c:pt idx="5">
                  <c:v>31年</c:v>
                </c:pt>
                <c:pt idx="6">
                  <c:v>R２</c:v>
                </c:pt>
                <c:pt idx="7">
                  <c:v>R３</c:v>
                </c:pt>
                <c:pt idx="8">
                  <c:v>R４</c:v>
                </c:pt>
                <c:pt idx="9">
                  <c:v>R５</c:v>
                </c:pt>
                <c:pt idx="10">
                  <c:v>R６</c:v>
                </c:pt>
                <c:pt idx="11">
                  <c:v>R７</c:v>
                </c:pt>
                <c:pt idx="12">
                  <c:v>R８</c:v>
                </c:pt>
              </c:strCache>
            </c:strRef>
          </c:cat>
          <c:val>
            <c:numRef>
              <c:f>自殺死亡者の推移!$G$11:$S$11</c:f>
              <c:numCache>
                <c:formatCode>General</c:formatCode>
                <c:ptCount val="13"/>
                <c:pt idx="1">
                  <c:v>19.7</c:v>
                </c:pt>
                <c:pt idx="2">
                  <c:v>19.16</c:v>
                </c:pt>
                <c:pt idx="3">
                  <c:v>18.63</c:v>
                </c:pt>
                <c:pt idx="4">
                  <c:v>18.09</c:v>
                </c:pt>
                <c:pt idx="5">
                  <c:v>17.559999999999999</c:v>
                </c:pt>
                <c:pt idx="6">
                  <c:v>17.02</c:v>
                </c:pt>
                <c:pt idx="7">
                  <c:v>16.48</c:v>
                </c:pt>
                <c:pt idx="8">
                  <c:v>15.95</c:v>
                </c:pt>
                <c:pt idx="9">
                  <c:v>15.41</c:v>
                </c:pt>
                <c:pt idx="10">
                  <c:v>14.88</c:v>
                </c:pt>
                <c:pt idx="11">
                  <c:v>14.34</c:v>
                </c:pt>
                <c:pt idx="12">
                  <c:v>13.8</c:v>
                </c:pt>
              </c:numCache>
            </c:numRef>
          </c:val>
          <c:smooth val="0"/>
          <c:extLst>
            <c:ext xmlns:c16="http://schemas.microsoft.com/office/drawing/2014/chart" uri="{C3380CC4-5D6E-409C-BE32-E72D297353CC}">
              <c16:uniqueId val="{00000005-666B-4F69-A87B-D1DA1C52FF92}"/>
            </c:ext>
          </c:extLst>
        </c:ser>
        <c:dLbls>
          <c:showLegendKey val="0"/>
          <c:showVal val="0"/>
          <c:showCatName val="0"/>
          <c:showSerName val="0"/>
          <c:showPercent val="0"/>
          <c:showBubbleSize val="0"/>
        </c:dLbls>
        <c:marker val="1"/>
        <c:smooth val="0"/>
        <c:axId val="506558096"/>
        <c:axId val="506555144"/>
      </c:lineChart>
      <c:catAx>
        <c:axId val="506519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06520704"/>
        <c:crosses val="autoZero"/>
        <c:auto val="1"/>
        <c:lblAlgn val="ctr"/>
        <c:lblOffset val="100"/>
        <c:noMultiLvlLbl val="0"/>
      </c:catAx>
      <c:valAx>
        <c:axId val="5065207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06519064"/>
        <c:crosses val="autoZero"/>
        <c:crossBetween val="between"/>
      </c:valAx>
      <c:valAx>
        <c:axId val="506555144"/>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06558096"/>
        <c:crosses val="max"/>
        <c:crossBetween val="between"/>
      </c:valAx>
      <c:catAx>
        <c:axId val="506558096"/>
        <c:scaling>
          <c:orientation val="minMax"/>
        </c:scaling>
        <c:delete val="1"/>
        <c:axPos val="b"/>
        <c:numFmt formatCode="General" sourceLinked="1"/>
        <c:majorTickMark val="out"/>
        <c:minorTickMark val="none"/>
        <c:tickLblPos val="nextTo"/>
        <c:crossAx val="506555144"/>
        <c:crosses val="autoZero"/>
        <c:auto val="1"/>
        <c:lblAlgn val="ctr"/>
        <c:lblOffset val="100"/>
        <c:noMultiLvlLbl val="0"/>
      </c:cat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5814" y="2360236"/>
            <a:ext cx="8905875" cy="1628597"/>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571625" y="4305406"/>
            <a:ext cx="7334250" cy="1941654"/>
          </a:xfrm>
        </p:spPr>
        <p:txBody>
          <a:bodyPr/>
          <a:lstStyle>
            <a:lvl1pPr marL="0" indent="0" algn="ctr">
              <a:buNone/>
              <a:defRPr>
                <a:solidFill>
                  <a:schemeClr val="tx1">
                    <a:tint val="75000"/>
                  </a:schemeClr>
                </a:solidFill>
              </a:defRPr>
            </a:lvl1pPr>
            <a:lvl2pPr marL="516320" indent="0" algn="ctr">
              <a:buNone/>
              <a:defRPr>
                <a:solidFill>
                  <a:schemeClr val="tx1">
                    <a:tint val="75000"/>
                  </a:schemeClr>
                </a:solidFill>
              </a:defRPr>
            </a:lvl2pPr>
            <a:lvl3pPr marL="1032643" indent="0" algn="ctr">
              <a:buNone/>
              <a:defRPr>
                <a:solidFill>
                  <a:schemeClr val="tx1">
                    <a:tint val="75000"/>
                  </a:schemeClr>
                </a:solidFill>
              </a:defRPr>
            </a:lvl3pPr>
            <a:lvl4pPr marL="1548964" indent="0" algn="ctr">
              <a:buNone/>
              <a:defRPr>
                <a:solidFill>
                  <a:schemeClr val="tx1">
                    <a:tint val="75000"/>
                  </a:schemeClr>
                </a:solidFill>
              </a:defRPr>
            </a:lvl4pPr>
            <a:lvl5pPr marL="2065286" indent="0" algn="ctr">
              <a:buNone/>
              <a:defRPr>
                <a:solidFill>
                  <a:schemeClr val="tx1">
                    <a:tint val="75000"/>
                  </a:schemeClr>
                </a:solidFill>
              </a:defRPr>
            </a:lvl5pPr>
            <a:lvl6pPr marL="2581607" indent="0" algn="ctr">
              <a:buNone/>
              <a:defRPr>
                <a:solidFill>
                  <a:schemeClr val="tx1">
                    <a:tint val="75000"/>
                  </a:schemeClr>
                </a:solidFill>
              </a:defRPr>
            </a:lvl6pPr>
            <a:lvl7pPr marL="3097928" indent="0" algn="ctr">
              <a:buNone/>
              <a:defRPr>
                <a:solidFill>
                  <a:schemeClr val="tx1">
                    <a:tint val="75000"/>
                  </a:schemeClr>
                </a:solidFill>
              </a:defRPr>
            </a:lvl7pPr>
            <a:lvl8pPr marL="3614250" indent="0" algn="ctr">
              <a:buNone/>
              <a:defRPr>
                <a:solidFill>
                  <a:schemeClr val="tx1">
                    <a:tint val="75000"/>
                  </a:schemeClr>
                </a:solidFill>
              </a:defRPr>
            </a:lvl8pPr>
            <a:lvl9pPr marL="413057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B4F7F6F-9F92-4F93-9F06-860F5DDE67E2}" type="datetimeFigureOut">
              <a:rPr kumimoji="1" lang="ja-JP" altLang="en-US" smtClean="0"/>
              <a:t>2022/7/28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F5A6169-37A9-470A-862F-3C8C4D2A7B7E}" type="slidenum">
              <a:rPr kumimoji="1" lang="ja-JP" altLang="en-US" smtClean="0"/>
              <a:t>‹#›</a:t>
            </a:fld>
            <a:endParaRPr kumimoji="1" lang="ja-JP" altLang="en-US"/>
          </a:p>
        </p:txBody>
      </p:sp>
    </p:spTree>
    <p:extLst>
      <p:ext uri="{BB962C8B-B14F-4D97-AF65-F5344CB8AC3E}">
        <p14:creationId xmlns:p14="http://schemas.microsoft.com/office/powerpoint/2010/main" val="3204487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B4F7F6F-9F92-4F93-9F06-860F5DDE67E2}" type="datetimeFigureOut">
              <a:rPr kumimoji="1" lang="ja-JP" altLang="en-US" smtClean="0"/>
              <a:t>2022/7/28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F5A6169-37A9-470A-862F-3C8C4D2A7B7E}" type="slidenum">
              <a:rPr kumimoji="1" lang="ja-JP" altLang="en-US" smtClean="0"/>
              <a:t>‹#›</a:t>
            </a:fld>
            <a:endParaRPr kumimoji="1" lang="ja-JP" altLang="en-US"/>
          </a:p>
        </p:txBody>
      </p:sp>
    </p:spTree>
    <p:extLst>
      <p:ext uri="{BB962C8B-B14F-4D97-AF65-F5344CB8AC3E}">
        <p14:creationId xmlns:p14="http://schemas.microsoft.com/office/powerpoint/2010/main" val="864341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03967" y="337681"/>
            <a:ext cx="2701230" cy="718095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0275" y="337681"/>
            <a:ext cx="7929067" cy="718095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B4F7F6F-9F92-4F93-9F06-860F5DDE67E2}" type="datetimeFigureOut">
              <a:rPr kumimoji="1" lang="ja-JP" altLang="en-US" smtClean="0"/>
              <a:t>2022/7/28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F5A6169-37A9-470A-862F-3C8C4D2A7B7E}" type="slidenum">
              <a:rPr kumimoji="1" lang="ja-JP" altLang="en-US" smtClean="0"/>
              <a:t>‹#›</a:t>
            </a:fld>
            <a:endParaRPr kumimoji="1" lang="ja-JP" altLang="en-US"/>
          </a:p>
        </p:txBody>
      </p:sp>
    </p:spTree>
    <p:extLst>
      <p:ext uri="{BB962C8B-B14F-4D97-AF65-F5344CB8AC3E}">
        <p14:creationId xmlns:p14="http://schemas.microsoft.com/office/powerpoint/2010/main" val="46942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B4F7F6F-9F92-4F93-9F06-860F5DDE67E2}" type="datetimeFigureOut">
              <a:rPr kumimoji="1" lang="ja-JP" altLang="en-US" smtClean="0"/>
              <a:t>2022/7/28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F5A6169-37A9-470A-862F-3C8C4D2A7B7E}" type="slidenum">
              <a:rPr kumimoji="1" lang="ja-JP" altLang="en-US" smtClean="0"/>
              <a:t>‹#›</a:t>
            </a:fld>
            <a:endParaRPr kumimoji="1" lang="ja-JP" altLang="en-US"/>
          </a:p>
        </p:txBody>
      </p:sp>
    </p:spTree>
    <p:extLst>
      <p:ext uri="{BB962C8B-B14F-4D97-AF65-F5344CB8AC3E}">
        <p14:creationId xmlns:p14="http://schemas.microsoft.com/office/powerpoint/2010/main" val="2162035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27650" y="4882275"/>
            <a:ext cx="8905875" cy="1509003"/>
          </a:xfrm>
        </p:spPr>
        <p:txBody>
          <a:bodyPr anchor="t"/>
          <a:lstStyle>
            <a:lvl1pPr algn="l">
              <a:defRPr sz="45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27650" y="3220263"/>
            <a:ext cx="8905875" cy="1662013"/>
          </a:xfrm>
        </p:spPr>
        <p:txBody>
          <a:bodyPr anchor="b"/>
          <a:lstStyle>
            <a:lvl1pPr marL="0" indent="0">
              <a:buNone/>
              <a:defRPr sz="2300">
                <a:solidFill>
                  <a:schemeClr val="tx1">
                    <a:tint val="75000"/>
                  </a:schemeClr>
                </a:solidFill>
              </a:defRPr>
            </a:lvl1pPr>
            <a:lvl2pPr marL="516320" indent="0">
              <a:buNone/>
              <a:defRPr sz="2000">
                <a:solidFill>
                  <a:schemeClr val="tx1">
                    <a:tint val="75000"/>
                  </a:schemeClr>
                </a:solidFill>
              </a:defRPr>
            </a:lvl2pPr>
            <a:lvl3pPr marL="1032643" indent="0">
              <a:buNone/>
              <a:defRPr sz="1800">
                <a:solidFill>
                  <a:schemeClr val="tx1">
                    <a:tint val="75000"/>
                  </a:schemeClr>
                </a:solidFill>
              </a:defRPr>
            </a:lvl3pPr>
            <a:lvl4pPr marL="1548964" indent="0">
              <a:buNone/>
              <a:defRPr sz="1600">
                <a:solidFill>
                  <a:schemeClr val="tx1">
                    <a:tint val="75000"/>
                  </a:schemeClr>
                </a:solidFill>
              </a:defRPr>
            </a:lvl4pPr>
            <a:lvl5pPr marL="2065286" indent="0">
              <a:buNone/>
              <a:defRPr sz="1600">
                <a:solidFill>
                  <a:schemeClr val="tx1">
                    <a:tint val="75000"/>
                  </a:schemeClr>
                </a:solidFill>
              </a:defRPr>
            </a:lvl5pPr>
            <a:lvl6pPr marL="2581607" indent="0">
              <a:buNone/>
              <a:defRPr sz="1600">
                <a:solidFill>
                  <a:schemeClr val="tx1">
                    <a:tint val="75000"/>
                  </a:schemeClr>
                </a:solidFill>
              </a:defRPr>
            </a:lvl6pPr>
            <a:lvl7pPr marL="3097928" indent="0">
              <a:buNone/>
              <a:defRPr sz="1600">
                <a:solidFill>
                  <a:schemeClr val="tx1">
                    <a:tint val="75000"/>
                  </a:schemeClr>
                </a:solidFill>
              </a:defRPr>
            </a:lvl7pPr>
            <a:lvl8pPr marL="3614250" indent="0">
              <a:buNone/>
              <a:defRPr sz="1600">
                <a:solidFill>
                  <a:schemeClr val="tx1">
                    <a:tint val="75000"/>
                  </a:schemeClr>
                </a:solidFill>
              </a:defRPr>
            </a:lvl8pPr>
            <a:lvl9pPr marL="413057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B4F7F6F-9F92-4F93-9F06-860F5DDE67E2}" type="datetimeFigureOut">
              <a:rPr kumimoji="1" lang="ja-JP" altLang="en-US" smtClean="0"/>
              <a:t>2022/7/28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F5A6169-37A9-470A-862F-3C8C4D2A7B7E}" type="slidenum">
              <a:rPr kumimoji="1" lang="ja-JP" altLang="en-US" smtClean="0"/>
              <a:t>‹#›</a:t>
            </a:fld>
            <a:endParaRPr kumimoji="1" lang="ja-JP" altLang="en-US"/>
          </a:p>
        </p:txBody>
      </p:sp>
    </p:spTree>
    <p:extLst>
      <p:ext uri="{BB962C8B-B14F-4D97-AF65-F5344CB8AC3E}">
        <p14:creationId xmlns:p14="http://schemas.microsoft.com/office/powerpoint/2010/main" val="5388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0274" y="1964520"/>
            <a:ext cx="5315148" cy="5554114"/>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090049" y="1964520"/>
            <a:ext cx="5315148" cy="5554114"/>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B4F7F6F-9F92-4F93-9F06-860F5DDE67E2}" type="datetimeFigureOut">
              <a:rPr kumimoji="1" lang="ja-JP" altLang="en-US" smtClean="0"/>
              <a:t>2022/7/28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F5A6169-37A9-470A-862F-3C8C4D2A7B7E}" type="slidenum">
              <a:rPr kumimoji="1" lang="ja-JP" altLang="en-US" smtClean="0"/>
              <a:t>‹#›</a:t>
            </a:fld>
            <a:endParaRPr kumimoji="1" lang="ja-JP" altLang="en-US"/>
          </a:p>
        </p:txBody>
      </p:sp>
    </p:spTree>
    <p:extLst>
      <p:ext uri="{BB962C8B-B14F-4D97-AF65-F5344CB8AC3E}">
        <p14:creationId xmlns:p14="http://schemas.microsoft.com/office/powerpoint/2010/main" val="585671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23875" y="304263"/>
            <a:ext cx="9429750" cy="1266296"/>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23875" y="1700706"/>
            <a:ext cx="4629382" cy="708773"/>
          </a:xfrm>
        </p:spPr>
        <p:txBody>
          <a:bodyPr anchor="b"/>
          <a:lstStyle>
            <a:lvl1pPr marL="0" indent="0">
              <a:buNone/>
              <a:defRPr sz="2700" b="1"/>
            </a:lvl1pPr>
            <a:lvl2pPr marL="516320" indent="0">
              <a:buNone/>
              <a:defRPr sz="2300" b="1"/>
            </a:lvl2pPr>
            <a:lvl3pPr marL="1032643" indent="0">
              <a:buNone/>
              <a:defRPr sz="2000" b="1"/>
            </a:lvl3pPr>
            <a:lvl4pPr marL="1548964" indent="0">
              <a:buNone/>
              <a:defRPr sz="1800" b="1"/>
            </a:lvl4pPr>
            <a:lvl5pPr marL="2065286" indent="0">
              <a:buNone/>
              <a:defRPr sz="1800" b="1"/>
            </a:lvl5pPr>
            <a:lvl6pPr marL="2581607" indent="0">
              <a:buNone/>
              <a:defRPr sz="1800" b="1"/>
            </a:lvl6pPr>
            <a:lvl7pPr marL="3097928" indent="0">
              <a:buNone/>
              <a:defRPr sz="1800" b="1"/>
            </a:lvl7pPr>
            <a:lvl8pPr marL="3614250" indent="0">
              <a:buNone/>
              <a:defRPr sz="1800" b="1"/>
            </a:lvl8pPr>
            <a:lvl9pPr marL="4130570"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523875" y="2409481"/>
            <a:ext cx="4629382" cy="4377515"/>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322426" y="1700706"/>
            <a:ext cx="4631201" cy="708773"/>
          </a:xfrm>
        </p:spPr>
        <p:txBody>
          <a:bodyPr anchor="b"/>
          <a:lstStyle>
            <a:lvl1pPr marL="0" indent="0">
              <a:buNone/>
              <a:defRPr sz="2700" b="1"/>
            </a:lvl1pPr>
            <a:lvl2pPr marL="516320" indent="0">
              <a:buNone/>
              <a:defRPr sz="2300" b="1"/>
            </a:lvl2pPr>
            <a:lvl3pPr marL="1032643" indent="0">
              <a:buNone/>
              <a:defRPr sz="2000" b="1"/>
            </a:lvl3pPr>
            <a:lvl4pPr marL="1548964" indent="0">
              <a:buNone/>
              <a:defRPr sz="1800" b="1"/>
            </a:lvl4pPr>
            <a:lvl5pPr marL="2065286" indent="0">
              <a:buNone/>
              <a:defRPr sz="1800" b="1"/>
            </a:lvl5pPr>
            <a:lvl6pPr marL="2581607" indent="0">
              <a:buNone/>
              <a:defRPr sz="1800" b="1"/>
            </a:lvl6pPr>
            <a:lvl7pPr marL="3097928" indent="0">
              <a:buNone/>
              <a:defRPr sz="1800" b="1"/>
            </a:lvl7pPr>
            <a:lvl8pPr marL="3614250" indent="0">
              <a:buNone/>
              <a:defRPr sz="1800" b="1"/>
            </a:lvl8pPr>
            <a:lvl9pPr marL="4130570"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322426" y="2409481"/>
            <a:ext cx="4631201" cy="4377515"/>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B4F7F6F-9F92-4F93-9F06-860F5DDE67E2}" type="datetimeFigureOut">
              <a:rPr kumimoji="1" lang="ja-JP" altLang="en-US" smtClean="0"/>
              <a:t>2022/7/28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F5A6169-37A9-470A-862F-3C8C4D2A7B7E}" type="slidenum">
              <a:rPr kumimoji="1" lang="ja-JP" altLang="en-US" smtClean="0"/>
              <a:t>‹#›</a:t>
            </a:fld>
            <a:endParaRPr kumimoji="1" lang="ja-JP" altLang="en-US"/>
          </a:p>
        </p:txBody>
      </p:sp>
    </p:spTree>
    <p:extLst>
      <p:ext uri="{BB962C8B-B14F-4D97-AF65-F5344CB8AC3E}">
        <p14:creationId xmlns:p14="http://schemas.microsoft.com/office/powerpoint/2010/main" val="342496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B4F7F6F-9F92-4F93-9F06-860F5DDE67E2}" type="datetimeFigureOut">
              <a:rPr kumimoji="1" lang="ja-JP" altLang="en-US" smtClean="0"/>
              <a:t>2022/7/28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F5A6169-37A9-470A-862F-3C8C4D2A7B7E}" type="slidenum">
              <a:rPr kumimoji="1" lang="ja-JP" altLang="en-US" smtClean="0"/>
              <a:t>‹#›</a:t>
            </a:fld>
            <a:endParaRPr kumimoji="1" lang="ja-JP" altLang="en-US"/>
          </a:p>
        </p:txBody>
      </p:sp>
    </p:spTree>
    <p:extLst>
      <p:ext uri="{BB962C8B-B14F-4D97-AF65-F5344CB8AC3E}">
        <p14:creationId xmlns:p14="http://schemas.microsoft.com/office/powerpoint/2010/main" val="1749569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B4F7F6F-9F92-4F93-9F06-860F5DDE67E2}" type="datetimeFigureOut">
              <a:rPr kumimoji="1" lang="ja-JP" altLang="en-US" smtClean="0"/>
              <a:t>2022/7/28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F5A6169-37A9-470A-862F-3C8C4D2A7B7E}" type="slidenum">
              <a:rPr kumimoji="1" lang="ja-JP" altLang="en-US" smtClean="0"/>
              <a:t>‹#›</a:t>
            </a:fld>
            <a:endParaRPr kumimoji="1" lang="ja-JP" altLang="en-US"/>
          </a:p>
        </p:txBody>
      </p:sp>
    </p:spTree>
    <p:extLst>
      <p:ext uri="{BB962C8B-B14F-4D97-AF65-F5344CB8AC3E}">
        <p14:creationId xmlns:p14="http://schemas.microsoft.com/office/powerpoint/2010/main" val="1568487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23877" y="302505"/>
            <a:ext cx="3447025" cy="1287401"/>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096411" y="302506"/>
            <a:ext cx="5857214" cy="6484490"/>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523877" y="1589905"/>
            <a:ext cx="3447025" cy="5197090"/>
          </a:xfrm>
        </p:spPr>
        <p:txBody>
          <a:bodyPr/>
          <a:lstStyle>
            <a:lvl1pPr marL="0" indent="0">
              <a:buNone/>
              <a:defRPr sz="1600"/>
            </a:lvl1pPr>
            <a:lvl2pPr marL="516320" indent="0">
              <a:buNone/>
              <a:defRPr sz="1400"/>
            </a:lvl2pPr>
            <a:lvl3pPr marL="1032643" indent="0">
              <a:buNone/>
              <a:defRPr sz="1100"/>
            </a:lvl3pPr>
            <a:lvl4pPr marL="1548964" indent="0">
              <a:buNone/>
              <a:defRPr sz="1000"/>
            </a:lvl4pPr>
            <a:lvl5pPr marL="2065286" indent="0">
              <a:buNone/>
              <a:defRPr sz="1000"/>
            </a:lvl5pPr>
            <a:lvl6pPr marL="2581607" indent="0">
              <a:buNone/>
              <a:defRPr sz="1000"/>
            </a:lvl6pPr>
            <a:lvl7pPr marL="3097928" indent="0">
              <a:buNone/>
              <a:defRPr sz="1000"/>
            </a:lvl7pPr>
            <a:lvl8pPr marL="3614250" indent="0">
              <a:buNone/>
              <a:defRPr sz="1000"/>
            </a:lvl8pPr>
            <a:lvl9pPr marL="413057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B4F7F6F-9F92-4F93-9F06-860F5DDE67E2}" type="datetimeFigureOut">
              <a:rPr kumimoji="1" lang="ja-JP" altLang="en-US" smtClean="0"/>
              <a:t>2022/7/28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F5A6169-37A9-470A-862F-3C8C4D2A7B7E}" type="slidenum">
              <a:rPr kumimoji="1" lang="ja-JP" altLang="en-US" smtClean="0"/>
              <a:t>‹#›</a:t>
            </a:fld>
            <a:endParaRPr kumimoji="1" lang="ja-JP" altLang="en-US"/>
          </a:p>
        </p:txBody>
      </p:sp>
    </p:spTree>
    <p:extLst>
      <p:ext uri="{BB962C8B-B14F-4D97-AF65-F5344CB8AC3E}">
        <p14:creationId xmlns:p14="http://schemas.microsoft.com/office/powerpoint/2010/main" val="2475299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53663" y="5318443"/>
            <a:ext cx="6286500" cy="627872"/>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2053663" y="678875"/>
            <a:ext cx="6286500" cy="4558665"/>
          </a:xfrm>
        </p:spPr>
        <p:txBody>
          <a:bodyPr/>
          <a:lstStyle>
            <a:lvl1pPr marL="0" indent="0">
              <a:buNone/>
              <a:defRPr sz="3600"/>
            </a:lvl1pPr>
            <a:lvl2pPr marL="516320" indent="0">
              <a:buNone/>
              <a:defRPr sz="3200"/>
            </a:lvl2pPr>
            <a:lvl3pPr marL="1032643" indent="0">
              <a:buNone/>
              <a:defRPr sz="2700"/>
            </a:lvl3pPr>
            <a:lvl4pPr marL="1548964" indent="0">
              <a:buNone/>
              <a:defRPr sz="2300"/>
            </a:lvl4pPr>
            <a:lvl5pPr marL="2065286" indent="0">
              <a:buNone/>
              <a:defRPr sz="2300"/>
            </a:lvl5pPr>
            <a:lvl6pPr marL="2581607" indent="0">
              <a:buNone/>
              <a:defRPr sz="2300"/>
            </a:lvl6pPr>
            <a:lvl7pPr marL="3097928" indent="0">
              <a:buNone/>
              <a:defRPr sz="2300"/>
            </a:lvl7pPr>
            <a:lvl8pPr marL="3614250" indent="0">
              <a:buNone/>
              <a:defRPr sz="2300"/>
            </a:lvl8pPr>
            <a:lvl9pPr marL="4130570" indent="0">
              <a:buNone/>
              <a:defRPr sz="2300"/>
            </a:lvl9pPr>
          </a:lstStyle>
          <a:p>
            <a:endParaRPr kumimoji="1" lang="ja-JP" altLang="en-US"/>
          </a:p>
        </p:txBody>
      </p:sp>
      <p:sp>
        <p:nvSpPr>
          <p:cNvPr id="4" name="テキスト プレースホルダー 3"/>
          <p:cNvSpPr>
            <a:spLocks noGrp="1"/>
          </p:cNvSpPr>
          <p:nvPr>
            <p:ph type="body" sz="half" idx="2"/>
          </p:nvPr>
        </p:nvSpPr>
        <p:spPr>
          <a:xfrm>
            <a:off x="2053663" y="5946316"/>
            <a:ext cx="6286500" cy="891683"/>
          </a:xfrm>
        </p:spPr>
        <p:txBody>
          <a:bodyPr/>
          <a:lstStyle>
            <a:lvl1pPr marL="0" indent="0">
              <a:buNone/>
              <a:defRPr sz="1600"/>
            </a:lvl1pPr>
            <a:lvl2pPr marL="516320" indent="0">
              <a:buNone/>
              <a:defRPr sz="1400"/>
            </a:lvl2pPr>
            <a:lvl3pPr marL="1032643" indent="0">
              <a:buNone/>
              <a:defRPr sz="1100"/>
            </a:lvl3pPr>
            <a:lvl4pPr marL="1548964" indent="0">
              <a:buNone/>
              <a:defRPr sz="1000"/>
            </a:lvl4pPr>
            <a:lvl5pPr marL="2065286" indent="0">
              <a:buNone/>
              <a:defRPr sz="1000"/>
            </a:lvl5pPr>
            <a:lvl6pPr marL="2581607" indent="0">
              <a:buNone/>
              <a:defRPr sz="1000"/>
            </a:lvl6pPr>
            <a:lvl7pPr marL="3097928" indent="0">
              <a:buNone/>
              <a:defRPr sz="1000"/>
            </a:lvl7pPr>
            <a:lvl8pPr marL="3614250" indent="0">
              <a:buNone/>
              <a:defRPr sz="1000"/>
            </a:lvl8pPr>
            <a:lvl9pPr marL="413057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B4F7F6F-9F92-4F93-9F06-860F5DDE67E2}" type="datetimeFigureOut">
              <a:rPr kumimoji="1" lang="ja-JP" altLang="en-US" smtClean="0"/>
              <a:t>2022/7/28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F5A6169-37A9-470A-862F-3C8C4D2A7B7E}" type="slidenum">
              <a:rPr kumimoji="1" lang="ja-JP" altLang="en-US" smtClean="0"/>
              <a:t>‹#›</a:t>
            </a:fld>
            <a:endParaRPr kumimoji="1" lang="ja-JP" altLang="en-US"/>
          </a:p>
        </p:txBody>
      </p:sp>
    </p:spTree>
    <p:extLst>
      <p:ext uri="{BB962C8B-B14F-4D97-AF65-F5344CB8AC3E}">
        <p14:creationId xmlns:p14="http://schemas.microsoft.com/office/powerpoint/2010/main" val="1120216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23875" y="304263"/>
            <a:ext cx="9429750" cy="1266296"/>
          </a:xfrm>
          <a:prstGeom prst="rect">
            <a:avLst/>
          </a:prstGeom>
        </p:spPr>
        <p:txBody>
          <a:bodyPr vert="horz" lIns="103263" tIns="51633" rIns="103263" bIns="5163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23875" y="1772816"/>
            <a:ext cx="9429750" cy="5014180"/>
          </a:xfrm>
          <a:prstGeom prst="rect">
            <a:avLst/>
          </a:prstGeom>
        </p:spPr>
        <p:txBody>
          <a:bodyPr vert="horz" lIns="103263" tIns="51633" rIns="103263" bIns="5163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23875" y="7042014"/>
            <a:ext cx="2444750" cy="404511"/>
          </a:xfrm>
          <a:prstGeom prst="rect">
            <a:avLst/>
          </a:prstGeom>
        </p:spPr>
        <p:txBody>
          <a:bodyPr vert="horz" lIns="103263" tIns="51633" rIns="103263" bIns="51633" rtlCol="0" anchor="ctr"/>
          <a:lstStyle>
            <a:lvl1pPr algn="l">
              <a:defRPr sz="1400">
                <a:solidFill>
                  <a:schemeClr val="tx1">
                    <a:tint val="75000"/>
                  </a:schemeClr>
                </a:solidFill>
              </a:defRPr>
            </a:lvl1pPr>
          </a:lstStyle>
          <a:p>
            <a:fld id="{BB4F7F6F-9F92-4F93-9F06-860F5DDE67E2}" type="datetimeFigureOut">
              <a:rPr kumimoji="1" lang="ja-JP" altLang="en-US" smtClean="0"/>
              <a:t>2022/7/28</a:t>
            </a:fld>
            <a:endParaRPr kumimoji="1" lang="ja-JP" altLang="en-US"/>
          </a:p>
        </p:txBody>
      </p:sp>
      <p:sp>
        <p:nvSpPr>
          <p:cNvPr id="5" name="フッター プレースホルダー 4"/>
          <p:cNvSpPr>
            <a:spLocks noGrp="1"/>
          </p:cNvSpPr>
          <p:nvPr>
            <p:ph type="ftr" sz="quarter" idx="3"/>
          </p:nvPr>
        </p:nvSpPr>
        <p:spPr>
          <a:xfrm>
            <a:off x="3579814" y="7042014"/>
            <a:ext cx="3317875" cy="404511"/>
          </a:xfrm>
          <a:prstGeom prst="rect">
            <a:avLst/>
          </a:prstGeom>
        </p:spPr>
        <p:txBody>
          <a:bodyPr vert="horz" lIns="103263" tIns="51633" rIns="103263" bIns="5163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508875" y="7042014"/>
            <a:ext cx="2444750" cy="404511"/>
          </a:xfrm>
          <a:prstGeom prst="rect">
            <a:avLst/>
          </a:prstGeom>
        </p:spPr>
        <p:txBody>
          <a:bodyPr vert="horz" lIns="103263" tIns="51633" rIns="103263" bIns="51633" rtlCol="0" anchor="ctr"/>
          <a:lstStyle>
            <a:lvl1pPr algn="r">
              <a:defRPr sz="1400">
                <a:solidFill>
                  <a:schemeClr val="tx1">
                    <a:tint val="75000"/>
                  </a:schemeClr>
                </a:solidFill>
              </a:defRPr>
            </a:lvl1pPr>
          </a:lstStyle>
          <a:p>
            <a:fld id="{4F5A6169-37A9-470A-862F-3C8C4D2A7B7E}" type="slidenum">
              <a:rPr kumimoji="1" lang="ja-JP" altLang="en-US" smtClean="0"/>
              <a:t>‹#›</a:t>
            </a:fld>
            <a:endParaRPr kumimoji="1" lang="ja-JP" altLang="en-US"/>
          </a:p>
        </p:txBody>
      </p:sp>
    </p:spTree>
    <p:extLst>
      <p:ext uri="{BB962C8B-B14F-4D97-AF65-F5344CB8AC3E}">
        <p14:creationId xmlns:p14="http://schemas.microsoft.com/office/powerpoint/2010/main" val="3618781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32643" rtl="0" eaLnBrk="1" latinLnBrk="0" hangingPunct="1">
        <a:spcBef>
          <a:spcPct val="0"/>
        </a:spcBef>
        <a:buNone/>
        <a:defRPr kumimoji="1" sz="5000" kern="1200">
          <a:solidFill>
            <a:schemeClr val="tx1"/>
          </a:solidFill>
          <a:latin typeface="+mj-lt"/>
          <a:ea typeface="+mj-ea"/>
          <a:cs typeface="+mj-cs"/>
        </a:defRPr>
      </a:lvl1pPr>
    </p:titleStyle>
    <p:bodyStyle>
      <a:lvl1pPr marL="387241" indent="-387241" algn="l" defTabSz="103264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1pPr>
      <a:lvl2pPr marL="839022" indent="-322702" algn="l" defTabSz="1032643"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2pPr>
      <a:lvl3pPr marL="1290804" indent="-258161" algn="l" defTabSz="1032643"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3pPr>
      <a:lvl4pPr marL="1807124" indent="-258161" algn="l" defTabSz="1032643"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4pPr>
      <a:lvl5pPr marL="2323446" indent="-258161" algn="l" defTabSz="1032643"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5pPr>
      <a:lvl6pPr marL="2839767" indent="-258161" algn="l" defTabSz="1032643"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56089" indent="-258161" algn="l" defTabSz="1032643"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872411" indent="-258161" algn="l" defTabSz="1032643"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388732" indent="-258161" algn="l" defTabSz="1032643"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32643" rtl="0" eaLnBrk="1" latinLnBrk="0" hangingPunct="1">
        <a:defRPr kumimoji="1" sz="2000" kern="1200">
          <a:solidFill>
            <a:schemeClr val="tx1"/>
          </a:solidFill>
          <a:latin typeface="+mn-lt"/>
          <a:ea typeface="+mn-ea"/>
          <a:cs typeface="+mn-cs"/>
        </a:defRPr>
      </a:lvl1pPr>
      <a:lvl2pPr marL="516320" algn="l" defTabSz="1032643" rtl="0" eaLnBrk="1" latinLnBrk="0" hangingPunct="1">
        <a:defRPr kumimoji="1" sz="2000" kern="1200">
          <a:solidFill>
            <a:schemeClr val="tx1"/>
          </a:solidFill>
          <a:latin typeface="+mn-lt"/>
          <a:ea typeface="+mn-ea"/>
          <a:cs typeface="+mn-cs"/>
        </a:defRPr>
      </a:lvl2pPr>
      <a:lvl3pPr marL="1032643" algn="l" defTabSz="1032643" rtl="0" eaLnBrk="1" latinLnBrk="0" hangingPunct="1">
        <a:defRPr kumimoji="1" sz="2000" kern="1200">
          <a:solidFill>
            <a:schemeClr val="tx1"/>
          </a:solidFill>
          <a:latin typeface="+mn-lt"/>
          <a:ea typeface="+mn-ea"/>
          <a:cs typeface="+mn-cs"/>
        </a:defRPr>
      </a:lvl3pPr>
      <a:lvl4pPr marL="1548964" algn="l" defTabSz="1032643" rtl="0" eaLnBrk="1" latinLnBrk="0" hangingPunct="1">
        <a:defRPr kumimoji="1" sz="2000" kern="1200">
          <a:solidFill>
            <a:schemeClr val="tx1"/>
          </a:solidFill>
          <a:latin typeface="+mn-lt"/>
          <a:ea typeface="+mn-ea"/>
          <a:cs typeface="+mn-cs"/>
        </a:defRPr>
      </a:lvl4pPr>
      <a:lvl5pPr marL="2065286" algn="l" defTabSz="1032643" rtl="0" eaLnBrk="1" latinLnBrk="0" hangingPunct="1">
        <a:defRPr kumimoji="1" sz="2000" kern="1200">
          <a:solidFill>
            <a:schemeClr val="tx1"/>
          </a:solidFill>
          <a:latin typeface="+mn-lt"/>
          <a:ea typeface="+mn-ea"/>
          <a:cs typeface="+mn-cs"/>
        </a:defRPr>
      </a:lvl5pPr>
      <a:lvl6pPr marL="2581607" algn="l" defTabSz="1032643" rtl="0" eaLnBrk="1" latinLnBrk="0" hangingPunct="1">
        <a:defRPr kumimoji="1" sz="2000" kern="1200">
          <a:solidFill>
            <a:schemeClr val="tx1"/>
          </a:solidFill>
          <a:latin typeface="+mn-lt"/>
          <a:ea typeface="+mn-ea"/>
          <a:cs typeface="+mn-cs"/>
        </a:defRPr>
      </a:lvl6pPr>
      <a:lvl7pPr marL="3097928" algn="l" defTabSz="1032643" rtl="0" eaLnBrk="1" latinLnBrk="0" hangingPunct="1">
        <a:defRPr kumimoji="1" sz="2000" kern="1200">
          <a:solidFill>
            <a:schemeClr val="tx1"/>
          </a:solidFill>
          <a:latin typeface="+mn-lt"/>
          <a:ea typeface="+mn-ea"/>
          <a:cs typeface="+mn-cs"/>
        </a:defRPr>
      </a:lvl7pPr>
      <a:lvl8pPr marL="3614250" algn="l" defTabSz="1032643" rtl="0" eaLnBrk="1" latinLnBrk="0" hangingPunct="1">
        <a:defRPr kumimoji="1" sz="2000" kern="1200">
          <a:solidFill>
            <a:schemeClr val="tx1"/>
          </a:solidFill>
          <a:latin typeface="+mn-lt"/>
          <a:ea typeface="+mn-ea"/>
          <a:cs typeface="+mn-cs"/>
        </a:defRPr>
      </a:lvl8pPr>
      <a:lvl9pPr marL="4130570" algn="l" defTabSz="1032643"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a:extLst>
              <a:ext uri="{FF2B5EF4-FFF2-40B4-BE49-F238E27FC236}">
                <a16:creationId xmlns:a16="http://schemas.microsoft.com/office/drawing/2014/main" id="{F7DAFE95-C0A1-4BFB-AFAD-DC1F4CF72B72}"/>
              </a:ext>
            </a:extLst>
          </p:cNvPr>
          <p:cNvSpPr/>
          <p:nvPr/>
        </p:nvSpPr>
        <p:spPr>
          <a:xfrm>
            <a:off x="132942" y="2789348"/>
            <a:ext cx="4947661" cy="4715751"/>
          </a:xfrm>
          <a:prstGeom prst="rect">
            <a:avLst/>
          </a:prstGeom>
          <a:noFill/>
          <a:ln w="190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25" tIns="45712" rIns="91425" bIns="45712" rtlCol="0" anchor="ctr"/>
          <a:lstStyle/>
          <a:p>
            <a:pPr algn="ctr"/>
            <a:endParaRPr kumimoji="1" lang="ja-JP" altLang="en-US"/>
          </a:p>
        </p:txBody>
      </p:sp>
      <p:sp>
        <p:nvSpPr>
          <p:cNvPr id="4" name="テキスト ボックス 3"/>
          <p:cNvSpPr txBox="1"/>
          <p:nvPr/>
        </p:nvSpPr>
        <p:spPr>
          <a:xfrm>
            <a:off x="97940" y="88814"/>
            <a:ext cx="4464496" cy="400093"/>
          </a:xfrm>
          <a:prstGeom prst="rect">
            <a:avLst/>
          </a:prstGeom>
          <a:noFill/>
        </p:spPr>
        <p:txBody>
          <a:bodyPr wrap="square" lIns="91425" tIns="45712" rIns="91425" bIns="45712" rtlCol="0">
            <a:spAutoFit/>
          </a:bodyPr>
          <a:lstStyle/>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「墨田区自殺対策計画」</a:t>
            </a:r>
            <a:r>
              <a:rPr lang="ja-JP" altLang="en-US" b="1" dirty="0">
                <a:latin typeface="Meiryo UI" panose="020B0604030504040204" pitchFamily="50" charset="-128"/>
                <a:ea typeface="Meiryo UI" panose="020B0604030504040204" pitchFamily="50" charset="-128"/>
                <a:cs typeface="Meiryo UI" panose="020B0604030504040204" pitchFamily="50" charset="-128"/>
              </a:rPr>
              <a:t>進捗状況</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111880" y="877107"/>
            <a:ext cx="4960016" cy="1623815"/>
          </a:xfrm>
          <a:prstGeom prst="rect">
            <a:avLst/>
          </a:prstGeom>
          <a:noFill/>
          <a:ln w="190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25" tIns="45712" rIns="91425" bIns="45712" rtlCol="0" anchor="ctr"/>
          <a:lstStyle/>
          <a:p>
            <a:pPr algn="ctr"/>
            <a:endParaRPr kumimoji="1" lang="ja-JP" altLang="en-US"/>
          </a:p>
        </p:txBody>
      </p:sp>
      <p:sp>
        <p:nvSpPr>
          <p:cNvPr id="7" name="正方形/長方形 6"/>
          <p:cNvSpPr/>
          <p:nvPr/>
        </p:nvSpPr>
        <p:spPr>
          <a:xfrm>
            <a:off x="97940" y="643887"/>
            <a:ext cx="3813483" cy="288032"/>
          </a:xfrm>
          <a:prstGeom prst="rect">
            <a:avLst/>
          </a:prstGeom>
          <a:solidFill>
            <a:srgbClr val="D7A1B3"/>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25" tIns="45712" rIns="91425" bIns="45712" rtlCol="0" anchor="ctr"/>
          <a:lstStyle/>
          <a:p>
            <a:r>
              <a:rPr lang="en-US" altLang="ja-JP" sz="1600" b="1" dirty="0">
                <a:latin typeface="Meiryo UI" panose="020B0604030504040204" pitchFamily="50" charset="-128"/>
                <a:ea typeface="Meiryo UI" panose="020B0604030504040204" pitchFamily="50" charset="-128"/>
                <a:cs typeface="Meiryo UI" panose="020B0604030504040204" pitchFamily="50" charset="-128"/>
              </a:rPr>
              <a:t>Ⅰ</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計画の期間・位置づけ</a:t>
            </a:r>
          </a:p>
        </p:txBody>
      </p:sp>
      <p:sp>
        <p:nvSpPr>
          <p:cNvPr id="9" name="テキスト ボックス 8"/>
          <p:cNvSpPr txBox="1"/>
          <p:nvPr/>
        </p:nvSpPr>
        <p:spPr>
          <a:xfrm>
            <a:off x="59736" y="961054"/>
            <a:ext cx="5173301" cy="1754310"/>
          </a:xfrm>
          <a:prstGeom prst="rect">
            <a:avLst/>
          </a:prstGeom>
          <a:noFill/>
        </p:spPr>
        <p:txBody>
          <a:bodyPr wrap="square" lIns="91425" tIns="45712" rIns="91425" bIns="45712"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１　計画期間</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2019</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（令和７）年度までの７年間</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２　計画の位置づけ</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年度に改正された自殺対策基本法において、全ての</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都道府</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県及び区市町村に「自殺対策計画」の策定が義務付けられた</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ことを受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け、平成</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月に計画を策定し、全庁的な連携による「</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生きる支援」</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を推進</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していく。</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5226185" y="715899"/>
            <a:ext cx="5184576" cy="6789202"/>
          </a:xfrm>
          <a:prstGeom prst="rect">
            <a:avLst/>
          </a:prstGeom>
          <a:noFill/>
          <a:ln w="190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25" tIns="45712" rIns="91425" bIns="45712" rtlCol="0" anchor="ctr"/>
          <a:lstStyle/>
          <a:p>
            <a:pPr algn="ctr"/>
            <a:endParaRPr kumimoji="1" lang="ja-JP" altLang="en-US"/>
          </a:p>
        </p:txBody>
      </p:sp>
      <p:sp>
        <p:nvSpPr>
          <p:cNvPr id="20" name="正方形/長方形 19">
            <a:extLst>
              <a:ext uri="{FF2B5EF4-FFF2-40B4-BE49-F238E27FC236}">
                <a16:creationId xmlns:a16="http://schemas.microsoft.com/office/drawing/2014/main" id="{5042C167-B715-4262-9F0B-A445DE4AA459}"/>
              </a:ext>
            </a:extLst>
          </p:cNvPr>
          <p:cNvSpPr/>
          <p:nvPr/>
        </p:nvSpPr>
        <p:spPr>
          <a:xfrm>
            <a:off x="118811" y="2648356"/>
            <a:ext cx="3807888" cy="288032"/>
          </a:xfrm>
          <a:prstGeom prst="rect">
            <a:avLst/>
          </a:prstGeom>
          <a:solidFill>
            <a:srgbClr val="D7A1B3"/>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25" tIns="45712" rIns="91425" bIns="45712" rtlCol="0" anchor="ctr"/>
          <a:lstStyle/>
          <a:p>
            <a:r>
              <a:rPr lang="en-US" altLang="ja-JP" sz="1600" b="1" dirty="0">
                <a:latin typeface="Meiryo UI" panose="020B0604030504040204" pitchFamily="50" charset="-128"/>
                <a:ea typeface="Meiryo UI" panose="020B0604030504040204" pitchFamily="50" charset="-128"/>
                <a:cs typeface="Meiryo UI" panose="020B0604030504040204" pitchFamily="50" charset="-128"/>
              </a:rPr>
              <a:t>Ⅱ</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墨田区の自殺を取り巻く状況</a:t>
            </a:r>
          </a:p>
        </p:txBody>
      </p:sp>
      <p:sp>
        <p:nvSpPr>
          <p:cNvPr id="13" name="正方形/長方形 12"/>
          <p:cNvSpPr/>
          <p:nvPr/>
        </p:nvSpPr>
        <p:spPr>
          <a:xfrm>
            <a:off x="5226185" y="503089"/>
            <a:ext cx="4671984" cy="288032"/>
          </a:xfrm>
          <a:prstGeom prst="rect">
            <a:avLst/>
          </a:prstGeom>
          <a:solidFill>
            <a:srgbClr val="D7A1B3"/>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25" tIns="45712" rIns="91425" bIns="45712" rtlCol="0" anchor="ctr"/>
          <a:lstStyle/>
          <a:p>
            <a:r>
              <a:rPr lang="en-US" altLang="ja-JP" sz="1600" b="1" dirty="0">
                <a:latin typeface="Meiryo UI" panose="020B0604030504040204" pitchFamily="50" charset="-128"/>
                <a:ea typeface="Meiryo UI" panose="020B0604030504040204" pitchFamily="50" charset="-128"/>
                <a:cs typeface="Meiryo UI" panose="020B0604030504040204" pitchFamily="50" charset="-128"/>
              </a:rPr>
              <a:t>Ⅲ</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基本方針</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・評価指標</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a:extLst>
              <a:ext uri="{FF2B5EF4-FFF2-40B4-BE49-F238E27FC236}">
                <a16:creationId xmlns:a16="http://schemas.microsoft.com/office/drawing/2014/main" id="{D8F1F97D-0129-40F4-A3F3-66A1AAB20A35}"/>
              </a:ext>
            </a:extLst>
          </p:cNvPr>
          <p:cNvSpPr txBox="1"/>
          <p:nvPr/>
        </p:nvSpPr>
        <p:spPr>
          <a:xfrm>
            <a:off x="5124040" y="761996"/>
            <a:ext cx="5565237" cy="1323423"/>
          </a:xfrm>
          <a:prstGeom prst="rect">
            <a:avLst/>
          </a:prstGeom>
          <a:noFill/>
        </p:spPr>
        <p:txBody>
          <a:bodyPr wrap="square" lIns="91425" tIns="45712" rIns="91425" bIns="45712"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基本方針</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１）自殺対策を「生きることの包括的な支援」として推進する</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（２）関連施策との有機的な連携による総合的な対策を展開する</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（３）対応の段階に応じた対策を効果的に連動</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させる</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（４）実践と啓発を両輪として推進する</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（５）関係者による連携・協働の</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5217005" y="4351802"/>
            <a:ext cx="4671984" cy="288032"/>
          </a:xfrm>
          <a:prstGeom prst="rect">
            <a:avLst/>
          </a:prstGeom>
          <a:solidFill>
            <a:srgbClr val="D7A1B3"/>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25" tIns="45712" rIns="91425" bIns="45712" rtlCol="0" anchor="ctr"/>
          <a:lstStyle/>
          <a:p>
            <a:r>
              <a:rPr lang="en-US" altLang="ja-JP" sz="1600" b="1" dirty="0">
                <a:latin typeface="Meiryo UI" panose="020B0604030504040204" pitchFamily="50" charset="-128"/>
                <a:ea typeface="Meiryo UI" panose="020B0604030504040204" pitchFamily="50" charset="-128"/>
                <a:cs typeface="Meiryo UI" panose="020B0604030504040204" pitchFamily="50" charset="-128"/>
              </a:rPr>
              <a:t>Ⅳ</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区の施策</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5139678" y="4597448"/>
            <a:ext cx="5462279" cy="3154694"/>
          </a:xfrm>
          <a:prstGeom prst="rect">
            <a:avLst/>
          </a:prstGeom>
          <a:noFill/>
        </p:spPr>
        <p:txBody>
          <a:bodyPr wrap="square" lIns="91425" tIns="45712" rIns="91425" bIns="45712"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基本施策</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（自殺対策基本法により全国共通）</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（１）地域におけるネットワークの強化（自殺対策ネットワーク会議の運営等）</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（２）自殺対策を支える人材の育成（ゲートキーパー研修の充実等）</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（３）区民への啓発と周知（自殺対策強化月間における啓発等）</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（４）生きることの促進要因への支援（相談窓口の設置、未遂者</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支援等</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重点施策</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（墨田区の自殺の実態を踏まえた）</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（１）高齢者への支援（生きがいづく</a:t>
            </a:r>
            <a:r>
              <a:rPr lang="ja-JP" altLang="en-US" sz="1300" dirty="0" err="1">
                <a:latin typeface="Meiryo UI" panose="020B0604030504040204" pitchFamily="50" charset="-128"/>
                <a:ea typeface="Meiryo UI" panose="020B0604030504040204" pitchFamily="50" charset="-128"/>
                <a:cs typeface="Meiryo UI" panose="020B0604030504040204" pitchFamily="50" charset="-128"/>
              </a:rPr>
              <a:t>りを</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含む高齢者支援施策との連携等）</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（２）生活困窮者への支援（生活困窮に対する支援施策等との</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連携等）</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（３）勤務・経営問題に関わる自殺対策（職場のメンタルヘルス対策等）</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（４）児童・生徒・若者への支援（</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SOS</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の出し方に関する教育の</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推進等）</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（５）妊産婦・女性への支援（産後ケア事業の推進、女性支援との連携等）</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３</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生きる支援の関連施策（</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その他の自殺対策に関連事業）</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病気の相談窓口や障害者の虐待防止、業界団体との連携等、</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多角的な</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視点</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で生きる支援に関連している施策</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id="{E00FB029-5DBA-4DA2-A490-450A3CC757EB}"/>
              </a:ext>
            </a:extLst>
          </p:cNvPr>
          <p:cNvSpPr txBox="1"/>
          <p:nvPr/>
        </p:nvSpPr>
        <p:spPr>
          <a:xfrm>
            <a:off x="31070" y="3014360"/>
            <a:ext cx="5222472" cy="307760"/>
          </a:xfrm>
          <a:prstGeom prst="rect">
            <a:avLst/>
          </a:prstGeom>
          <a:noFill/>
        </p:spPr>
        <p:txBody>
          <a:bodyPr wrap="square" lIns="91425" tIns="45712" rIns="91425" bIns="45712"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平成２９年～令和３年</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墨田区自殺の基礎資料</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資料</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：自殺統計</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a:extLst>
              <a:ext uri="{FF2B5EF4-FFF2-40B4-BE49-F238E27FC236}">
                <a16:creationId xmlns:a16="http://schemas.microsoft.com/office/drawing/2014/main" id="{E00FB029-5DBA-4DA2-A490-450A3CC757EB}"/>
              </a:ext>
            </a:extLst>
          </p:cNvPr>
          <p:cNvSpPr txBox="1"/>
          <p:nvPr/>
        </p:nvSpPr>
        <p:spPr>
          <a:xfrm>
            <a:off x="-162075" y="3985719"/>
            <a:ext cx="4956213" cy="307760"/>
          </a:xfrm>
          <a:prstGeom prst="rect">
            <a:avLst/>
          </a:prstGeom>
          <a:noFill/>
        </p:spPr>
        <p:txBody>
          <a:bodyPr wrap="square" lIns="91425" tIns="45712" rIns="91425" bIns="45712"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a:extLst>
              <a:ext uri="{FF2B5EF4-FFF2-40B4-BE49-F238E27FC236}">
                <a16:creationId xmlns:a16="http://schemas.microsoft.com/office/drawing/2014/main" id="{E00FB029-5DBA-4DA2-A490-450A3CC757EB}"/>
              </a:ext>
            </a:extLst>
          </p:cNvPr>
          <p:cNvSpPr txBox="1"/>
          <p:nvPr/>
        </p:nvSpPr>
        <p:spPr>
          <a:xfrm>
            <a:off x="147468" y="3270373"/>
            <a:ext cx="4824536" cy="1015647"/>
          </a:xfrm>
          <a:prstGeom prst="rect">
            <a:avLst/>
          </a:prstGeom>
          <a:noFill/>
        </p:spPr>
        <p:txBody>
          <a:bodyPr wrap="square" lIns="91425" tIns="45712" rIns="91425" bIns="45712" rtlCol="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墨田区</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における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自殺死亡率</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（人口１０万人対）</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平成</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２</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19.7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から</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令和</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２年</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13.82</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と減少したが、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令和</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３年は</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15.60</a:t>
            </a:r>
            <a:r>
              <a:rPr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と微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増している。</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23</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区中高いほうから</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16</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位（</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年は</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位）である。引続きコロナ禍における不安やストレスの影響から注視していく必要がある。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a:extLst>
              <a:ext uri="{FF2B5EF4-FFF2-40B4-BE49-F238E27FC236}">
                <a16:creationId xmlns:a16="http://schemas.microsoft.com/office/drawing/2014/main" id="{E00FB029-5DBA-4DA2-A490-450A3CC757EB}"/>
              </a:ext>
            </a:extLst>
          </p:cNvPr>
          <p:cNvSpPr txBox="1"/>
          <p:nvPr/>
        </p:nvSpPr>
        <p:spPr>
          <a:xfrm>
            <a:off x="130788" y="4034885"/>
            <a:ext cx="4922200" cy="3231638"/>
          </a:xfrm>
          <a:prstGeom prst="rect">
            <a:avLst/>
          </a:prstGeom>
          <a:noFill/>
        </p:spPr>
        <p:txBody>
          <a:bodyPr wrap="square" lIns="91425" tIns="45712" rIns="91425" bIns="45712" rtlCol="0">
            <a:spAutoFit/>
          </a:bodyPr>
          <a:lstStyle/>
          <a:p>
            <a:r>
              <a:rPr lang="en-US" altLang="ja-JP" sz="1100" b="1" spc="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spc="200" dirty="0" smtClean="0">
                <a:latin typeface="Meiryo UI" panose="020B0604030504040204" pitchFamily="50" charset="-128"/>
                <a:ea typeface="Meiryo UI" panose="020B0604030504040204" pitchFamily="50" charset="-128"/>
                <a:cs typeface="Meiryo UI" panose="020B0604030504040204" pitchFamily="50" charset="-128"/>
              </a:rPr>
              <a:t>総数</a:t>
            </a:r>
            <a:r>
              <a:rPr lang="en-US" altLang="ja-JP" sz="1200" b="1" spc="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　墨田区</a:t>
            </a:r>
            <a:r>
              <a:rPr lang="ja-JP" altLang="en-US" sz="1200" spc="200" dirty="0">
                <a:latin typeface="Meiryo UI" panose="020B0604030504040204" pitchFamily="50" charset="-128"/>
                <a:ea typeface="Meiryo UI" panose="020B0604030504040204" pitchFamily="50" charset="-128"/>
                <a:cs typeface="Meiryo UI" panose="020B0604030504040204" pitchFamily="50" charset="-128"/>
              </a:rPr>
              <a:t>のＨ</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２９年～Ｒ３年の自殺死亡者数は</a:t>
            </a:r>
            <a:r>
              <a:rPr lang="en-US" altLang="ja-JP" sz="1200" spc="200" dirty="0" smtClean="0">
                <a:latin typeface="Meiryo UI" panose="020B0604030504040204" pitchFamily="50" charset="-128"/>
                <a:ea typeface="Meiryo UI" panose="020B0604030504040204" pitchFamily="50" charset="-128"/>
                <a:cs typeface="Meiryo UI" panose="020B0604030504040204" pitchFamily="50" charset="-128"/>
              </a:rPr>
              <a:t>213</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人　</a:t>
            </a:r>
            <a:endParaRPr lang="en-US" altLang="ja-JP" sz="1200" spc="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spc="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　　　（前年</a:t>
            </a:r>
            <a:r>
              <a:rPr lang="en-US" altLang="ja-JP" sz="1200" spc="200" dirty="0" smtClean="0">
                <a:latin typeface="Meiryo UI" panose="020B0604030504040204" pitchFamily="50" charset="-128"/>
                <a:ea typeface="Meiryo UI" panose="020B0604030504040204" pitchFamily="50" charset="-128"/>
                <a:cs typeface="Meiryo UI" panose="020B0604030504040204" pitchFamily="50" charset="-128"/>
              </a:rPr>
              <a:t>197</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人）</a:t>
            </a:r>
            <a:endParaRPr lang="en-US" altLang="ja-JP" sz="1200" spc="2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b="1" spc="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spc="200" dirty="0">
                <a:latin typeface="Meiryo UI" panose="020B0604030504040204" pitchFamily="50" charset="-128"/>
                <a:ea typeface="Meiryo UI" panose="020B0604030504040204" pitchFamily="50" charset="-128"/>
                <a:cs typeface="Meiryo UI" panose="020B0604030504040204" pitchFamily="50" charset="-128"/>
              </a:rPr>
              <a:t>男女</a:t>
            </a:r>
            <a:r>
              <a:rPr lang="en-US" altLang="ja-JP" sz="1200" spc="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spc="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自殺死亡者</a:t>
            </a:r>
            <a:r>
              <a:rPr lang="ja-JP" altLang="en-US" sz="1200" spc="200" dirty="0">
                <a:latin typeface="Meiryo UI" panose="020B0604030504040204" pitchFamily="50" charset="-128"/>
                <a:ea typeface="Meiryo UI" panose="020B0604030504040204" pitchFamily="50" charset="-128"/>
                <a:cs typeface="Meiryo UI" panose="020B0604030504040204" pitchFamily="50" charset="-128"/>
              </a:rPr>
              <a:t>の７割は</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男性</a:t>
            </a:r>
            <a:endParaRPr lang="en-US" altLang="ja-JP" sz="1200" spc="2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spc="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spc="200" dirty="0" smtClean="0">
                <a:latin typeface="Meiryo UI" panose="020B0604030504040204" pitchFamily="50" charset="-128"/>
                <a:ea typeface="Meiryo UI" panose="020B0604030504040204" pitchFamily="50" charset="-128"/>
                <a:cs typeface="Meiryo UI" panose="020B0604030504040204" pitchFamily="50" charset="-128"/>
              </a:rPr>
              <a:t>年代</a:t>
            </a:r>
            <a:r>
              <a:rPr lang="en-US" altLang="ja-JP" sz="1200" b="1" spc="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spc="200" dirty="0">
                <a:latin typeface="Meiryo UI" panose="020B0604030504040204" pitchFamily="50" charset="-128"/>
                <a:ea typeface="Meiryo UI" panose="020B0604030504040204" pitchFamily="50" charset="-128"/>
                <a:cs typeface="Meiryo UI" panose="020B0604030504040204" pitchFamily="50" charset="-128"/>
              </a:rPr>
              <a:t>　　７</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割</a:t>
            </a:r>
            <a:r>
              <a:rPr lang="ja-JP" altLang="en-US" sz="1200" spc="200" dirty="0">
                <a:latin typeface="Meiryo UI" panose="020B0604030504040204" pitchFamily="50" charset="-128"/>
                <a:ea typeface="Meiryo UI" panose="020B0604030504040204" pitchFamily="50" charset="-128"/>
                <a:cs typeface="Meiryo UI" panose="020B0604030504040204" pitchFamily="50" charset="-128"/>
              </a:rPr>
              <a:t>が４０歳</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以上であるが、男性</a:t>
            </a:r>
            <a:r>
              <a:rPr lang="en-US" altLang="ja-JP" sz="1200" spc="2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代が増加して</a:t>
            </a:r>
            <a:r>
              <a:rPr lang="ja-JP" altLang="en-US" sz="1200" spc="200" dirty="0" err="1" smtClean="0">
                <a:latin typeface="Meiryo UI" panose="020B0604030504040204" pitchFamily="50" charset="-128"/>
                <a:ea typeface="Meiryo UI" panose="020B0604030504040204" pitchFamily="50" charset="-128"/>
                <a:cs typeface="Meiryo UI" panose="020B0604030504040204" pitchFamily="50" charset="-128"/>
              </a:rPr>
              <a:t>い</a:t>
            </a:r>
            <a:endParaRPr lang="en-US" altLang="ja-JP" sz="1200" spc="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　　　　　　る（</a:t>
            </a:r>
            <a:r>
              <a:rPr lang="en-US" altLang="ja-JP" sz="1200" spc="2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人→</a:t>
            </a:r>
            <a:r>
              <a:rPr lang="en-US" altLang="ja-JP" sz="1200" spc="200" dirty="0" smtClean="0">
                <a:latin typeface="Meiryo UI" panose="020B0604030504040204" pitchFamily="50" charset="-128"/>
                <a:ea typeface="Meiryo UI" panose="020B0604030504040204" pitchFamily="50" charset="-128"/>
                <a:cs typeface="Meiryo UI" panose="020B0604030504040204" pitchFamily="50" charset="-128"/>
              </a:rPr>
              <a:t>9</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人）。</a:t>
            </a:r>
            <a:endParaRPr lang="en-US" altLang="ja-JP" sz="1200" spc="2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b="1" spc="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spc="200" dirty="0">
                <a:latin typeface="Meiryo UI" panose="020B0604030504040204" pitchFamily="50" charset="-128"/>
                <a:ea typeface="Meiryo UI" panose="020B0604030504040204" pitchFamily="50" charset="-128"/>
                <a:cs typeface="Meiryo UI" panose="020B0604030504040204" pitchFamily="50" charset="-128"/>
              </a:rPr>
              <a:t>同居人</a:t>
            </a:r>
            <a:r>
              <a:rPr lang="en-US" altLang="ja-JP" sz="1200" b="1" spc="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spc="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spc="200" dirty="0">
                <a:latin typeface="Meiryo UI" panose="020B0604030504040204" pitchFamily="50" charset="-128"/>
                <a:ea typeface="Meiryo UI" panose="020B0604030504040204" pitchFamily="50" charset="-128"/>
                <a:cs typeface="Meiryo UI" panose="020B0604030504040204" pitchFamily="50" charset="-128"/>
              </a:rPr>
              <a:t>同居の有無に関しては、</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男女ともに差異はない。</a:t>
            </a:r>
            <a:endParaRPr lang="en-US" altLang="ja-JP" sz="1200" spc="2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spc="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spc="200" dirty="0" smtClean="0">
                <a:latin typeface="Meiryo UI" panose="020B0604030504040204" pitchFamily="50" charset="-128"/>
                <a:ea typeface="Meiryo UI" panose="020B0604030504040204" pitchFamily="50" charset="-128"/>
                <a:cs typeface="Meiryo UI" panose="020B0604030504040204" pitchFamily="50" charset="-128"/>
              </a:rPr>
              <a:t>職業</a:t>
            </a:r>
            <a:r>
              <a:rPr lang="en-US" altLang="ja-JP" sz="1200" b="1" spc="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spc="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　　６割</a:t>
            </a:r>
            <a:r>
              <a:rPr lang="ja-JP" altLang="en-US" sz="1200" spc="200" dirty="0">
                <a:latin typeface="Meiryo UI" panose="020B0604030504040204" pitchFamily="50" charset="-128"/>
                <a:ea typeface="Meiryo UI" panose="020B0604030504040204" pitchFamily="50" charset="-128"/>
                <a:cs typeface="Meiryo UI" panose="020B0604030504040204" pitchFamily="50" charset="-128"/>
              </a:rPr>
              <a:t>が無職者（</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年金等</a:t>
            </a:r>
            <a:r>
              <a:rPr lang="ja-JP" altLang="en-US" sz="1200" spc="200" dirty="0">
                <a:latin typeface="Meiryo UI" panose="020B0604030504040204" pitchFamily="50" charset="-128"/>
                <a:ea typeface="Meiryo UI" panose="020B0604030504040204" pitchFamily="50" charset="-128"/>
                <a:cs typeface="Meiryo UI" panose="020B0604030504040204" pitchFamily="50" charset="-128"/>
              </a:rPr>
              <a:t>生活者、主婦</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、失業者、　　　　　　　</a:t>
            </a:r>
            <a:endParaRPr lang="en-US" altLang="ja-JP" sz="1200" spc="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spc="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　　　　　　学生・生徒</a:t>
            </a:r>
            <a:r>
              <a:rPr lang="ja-JP" altLang="en-US" sz="1200" spc="200" dirty="0">
                <a:latin typeface="Meiryo UI" panose="020B0604030504040204" pitchFamily="50" charset="-128"/>
                <a:ea typeface="Meiryo UI" panose="020B0604030504040204" pitchFamily="50" charset="-128"/>
                <a:cs typeface="Meiryo UI" panose="020B0604030504040204" pitchFamily="50" charset="-128"/>
              </a:rPr>
              <a:t>等</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spc="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spc="2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b="1" spc="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spc="200" dirty="0" smtClean="0">
                <a:latin typeface="Meiryo UI" panose="020B0604030504040204" pitchFamily="50" charset="-128"/>
                <a:ea typeface="Meiryo UI" panose="020B0604030504040204" pitchFamily="50" charset="-128"/>
                <a:cs typeface="Meiryo UI" panose="020B0604030504040204" pitchFamily="50" charset="-128"/>
              </a:rPr>
              <a:t>死因</a:t>
            </a:r>
            <a:r>
              <a:rPr lang="ja-JP" altLang="en-US" sz="1200" b="1" spc="200" dirty="0">
                <a:latin typeface="Meiryo UI" panose="020B0604030504040204" pitchFamily="50" charset="-128"/>
                <a:ea typeface="Meiryo UI" panose="020B0604030504040204" pitchFamily="50" charset="-128"/>
                <a:cs typeface="Meiryo UI" panose="020B0604030504040204" pitchFamily="50" charset="-128"/>
              </a:rPr>
              <a:t>・動機</a:t>
            </a:r>
            <a:r>
              <a:rPr lang="en-US" altLang="ja-JP" sz="1200" b="1" spc="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spc="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死因・動機がわかっている方の中で４割が</a:t>
            </a:r>
            <a:r>
              <a:rPr lang="ja-JP" altLang="en-US" sz="1200" spc="200" dirty="0">
                <a:latin typeface="Meiryo UI" panose="020B0604030504040204" pitchFamily="50" charset="-128"/>
                <a:ea typeface="Meiryo UI" panose="020B0604030504040204" pitchFamily="50" charset="-128"/>
                <a:cs typeface="Meiryo UI" panose="020B0604030504040204" pitchFamily="50" charset="-128"/>
              </a:rPr>
              <a:t>健康</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問</a:t>
            </a:r>
            <a:endParaRPr lang="en-US" altLang="ja-JP" sz="1200" spc="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spc="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　　　　　　　題、次いで経済</a:t>
            </a:r>
            <a:r>
              <a:rPr lang="ja-JP" altLang="en-US" sz="1200" spc="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生活</a:t>
            </a:r>
            <a:r>
              <a:rPr lang="ja-JP" altLang="en-US" sz="1200" spc="200" dirty="0">
                <a:latin typeface="Meiryo UI" panose="020B0604030504040204" pitchFamily="50" charset="-128"/>
                <a:ea typeface="Meiryo UI" panose="020B0604030504040204" pitchFamily="50" charset="-128"/>
                <a:cs typeface="Meiryo UI" panose="020B0604030504040204" pitchFamily="50" charset="-128"/>
              </a:rPr>
              <a:t>問題</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、家庭問題、勤務問題</a:t>
            </a:r>
            <a:endParaRPr lang="en-US" altLang="ja-JP" sz="1200" spc="2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spc="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spc="200" dirty="0" smtClean="0">
                <a:latin typeface="Meiryo UI" panose="020B0604030504040204" pitchFamily="50" charset="-128"/>
                <a:ea typeface="Meiryo UI" panose="020B0604030504040204" pitchFamily="50" charset="-128"/>
                <a:cs typeface="Meiryo UI" panose="020B0604030504040204" pitchFamily="50" charset="-128"/>
              </a:rPr>
              <a:t>場所</a:t>
            </a:r>
            <a:r>
              <a:rPr lang="en-US" altLang="ja-JP" sz="1200" b="1" spc="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spc="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５割</a:t>
            </a:r>
            <a:r>
              <a:rPr lang="ja-JP" altLang="en-US" sz="1200" spc="200" dirty="0">
                <a:latin typeface="Meiryo UI" panose="020B0604030504040204" pitchFamily="50" charset="-128"/>
                <a:ea typeface="Meiryo UI" panose="020B0604030504040204" pitchFamily="50" charset="-128"/>
                <a:cs typeface="Meiryo UI" panose="020B0604030504040204" pitchFamily="50" charset="-128"/>
              </a:rPr>
              <a:t>以上が自宅</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、次いで</a:t>
            </a:r>
            <a:r>
              <a:rPr lang="ja-JP" altLang="en-US" sz="1200" spc="200" dirty="0">
                <a:latin typeface="Meiryo UI" panose="020B0604030504040204" pitchFamily="50" charset="-128"/>
                <a:ea typeface="Meiryo UI" panose="020B0604030504040204" pitchFamily="50" charset="-128"/>
                <a:cs typeface="Meiryo UI" panose="020B0604030504040204" pitchFamily="50" charset="-128"/>
              </a:rPr>
              <a:t>高層</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ビル、海</a:t>
            </a:r>
            <a:r>
              <a:rPr lang="en-US" altLang="ja-JP" sz="1200" spc="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湖）・河川等</a:t>
            </a:r>
            <a:endParaRPr lang="en-US" altLang="ja-JP" sz="1200" spc="2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b="1" spc="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spc="200" dirty="0">
                <a:latin typeface="Meiryo UI" panose="020B0604030504040204" pitchFamily="50" charset="-128"/>
                <a:ea typeface="Meiryo UI" panose="020B0604030504040204" pitchFamily="50" charset="-128"/>
                <a:cs typeface="Meiryo UI" panose="020B0604030504040204" pitchFamily="50" charset="-128"/>
              </a:rPr>
              <a:t>手段</a:t>
            </a:r>
            <a:r>
              <a:rPr lang="en-US" altLang="ja-JP" sz="1200" b="1" spc="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spc="200" dirty="0">
                <a:latin typeface="Meiryo UI" panose="020B0604030504040204" pitchFamily="50" charset="-128"/>
                <a:ea typeface="Meiryo UI" panose="020B0604030504040204" pitchFamily="50" charset="-128"/>
                <a:cs typeface="Meiryo UI" panose="020B0604030504040204" pitchFamily="50" charset="-128"/>
              </a:rPr>
              <a:t>　　首つりが５割、飛降りが</a:t>
            </a:r>
            <a:r>
              <a:rPr lang="en-US" altLang="ja-JP" sz="1200" spc="2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200" spc="200" dirty="0">
                <a:latin typeface="Meiryo UI" panose="020B0604030504040204" pitchFamily="50" charset="-128"/>
                <a:ea typeface="Meiryo UI" panose="020B0604030504040204" pitchFamily="50" charset="-128"/>
                <a:cs typeface="Meiryo UI" panose="020B0604030504040204" pitchFamily="50" charset="-128"/>
              </a:rPr>
              <a:t>割</a:t>
            </a:r>
            <a:endParaRPr lang="en-US" altLang="ja-JP" sz="1200" spc="2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b="1" spc="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spc="200" dirty="0">
                <a:latin typeface="Meiryo UI" panose="020B0604030504040204" pitchFamily="50" charset="-128"/>
                <a:ea typeface="Meiryo UI" panose="020B0604030504040204" pitchFamily="50" charset="-128"/>
                <a:cs typeface="Meiryo UI" panose="020B0604030504040204" pitchFamily="50" charset="-128"/>
              </a:rPr>
              <a:t>曜日</a:t>
            </a:r>
            <a:r>
              <a:rPr lang="en-US" altLang="ja-JP" sz="1200" b="1" spc="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spc="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曜日</a:t>
            </a:r>
            <a:r>
              <a:rPr lang="ja-JP" altLang="en-US" sz="1200" spc="200" dirty="0">
                <a:latin typeface="Meiryo UI" panose="020B0604030504040204" pitchFamily="50" charset="-128"/>
                <a:ea typeface="Meiryo UI" panose="020B0604030504040204" pitchFamily="50" charset="-128"/>
                <a:cs typeface="Meiryo UI" panose="020B0604030504040204" pitchFamily="50" charset="-128"/>
              </a:rPr>
              <a:t>がわかっている方の中</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で月が</a:t>
            </a:r>
            <a:r>
              <a:rPr lang="en-US" altLang="ja-JP" sz="1200" spc="2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割、　</a:t>
            </a:r>
            <a:endParaRPr lang="en-US" altLang="ja-JP" sz="1200" spc="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spc="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　　　　　次いで金・土・水が</a:t>
            </a:r>
            <a:r>
              <a:rPr lang="en-US" altLang="ja-JP" sz="1200" spc="200" dirty="0" smtClean="0">
                <a:latin typeface="Meiryo UI" panose="020B0604030504040204" pitchFamily="50" charset="-128"/>
                <a:ea typeface="Meiryo UI" panose="020B0604030504040204" pitchFamily="50" charset="-128"/>
                <a:cs typeface="Meiryo UI" panose="020B0604030504040204" pitchFamily="50" charset="-128"/>
              </a:rPr>
              <a:t>1.5</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割</a:t>
            </a:r>
            <a:endParaRPr lang="en-US" altLang="ja-JP" sz="1200" spc="2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b="1" spc="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spc="200" dirty="0">
                <a:latin typeface="Meiryo UI" panose="020B0604030504040204" pitchFamily="50" charset="-128"/>
                <a:ea typeface="Meiryo UI" panose="020B0604030504040204" pitchFamily="50" charset="-128"/>
                <a:cs typeface="Meiryo UI" panose="020B0604030504040204" pitchFamily="50" charset="-128"/>
              </a:rPr>
              <a:t>時間帯</a:t>
            </a:r>
            <a:r>
              <a:rPr lang="en-US" altLang="ja-JP" sz="1200" b="1" spc="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spc="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spc="200" dirty="0">
                <a:latin typeface="Meiryo UI" panose="020B0604030504040204" pitchFamily="50" charset="-128"/>
                <a:ea typeface="Meiryo UI" panose="020B0604030504040204" pitchFamily="50" charset="-128"/>
                <a:cs typeface="Meiryo UI" panose="020B0604030504040204" pitchFamily="50" charset="-128"/>
              </a:rPr>
              <a:t>時間帯がわかっている方の中で</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spc="2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時間ごとに分類し</a:t>
            </a:r>
            <a:endParaRPr lang="en-US" altLang="ja-JP" sz="1200" spc="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spc="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　　　　　ているが、</a:t>
            </a:r>
            <a:r>
              <a:rPr lang="en-US" altLang="ja-JP" sz="1200" spc="200" dirty="0">
                <a:latin typeface="Meiryo UI" panose="020B0604030504040204" pitchFamily="50" charset="-128"/>
                <a:ea typeface="Meiryo UI" panose="020B0604030504040204" pitchFamily="50" charset="-128"/>
                <a:cs typeface="Meiryo UI" panose="020B0604030504040204" pitchFamily="50" charset="-128"/>
              </a:rPr>
              <a:t>0</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spc="2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時が</a:t>
            </a:r>
            <a:r>
              <a:rPr lang="en-US" altLang="ja-JP" sz="1200" spc="2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割</a:t>
            </a:r>
            <a:endParaRPr lang="en-US" altLang="ja-JP" sz="1200" spc="2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b="1" spc="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spc="200" dirty="0">
                <a:latin typeface="Meiryo UI" panose="020B0604030504040204" pitchFamily="50" charset="-128"/>
                <a:ea typeface="Meiryo UI" panose="020B0604030504040204" pitchFamily="50" charset="-128"/>
                <a:cs typeface="Meiryo UI" panose="020B0604030504040204" pitchFamily="50" charset="-128"/>
              </a:rPr>
              <a:t>未遂歴</a:t>
            </a:r>
            <a:r>
              <a:rPr lang="en-US" altLang="ja-JP" sz="1200" b="1" spc="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spc="200" dirty="0">
                <a:latin typeface="Meiryo UI" panose="020B0604030504040204" pitchFamily="50" charset="-128"/>
                <a:ea typeface="Meiryo UI" panose="020B0604030504040204" pitchFamily="50" charset="-128"/>
                <a:cs typeface="Meiryo UI" panose="020B0604030504040204" pitchFamily="50" charset="-128"/>
              </a:rPr>
              <a:t>　　未遂歴がわかる方の</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うち２割</a:t>
            </a:r>
            <a:r>
              <a:rPr lang="ja-JP" altLang="en-US" sz="1200" spc="200" dirty="0">
                <a:latin typeface="Meiryo UI" panose="020B0604030504040204" pitchFamily="50" charset="-128"/>
                <a:ea typeface="Meiryo UI" panose="020B0604030504040204" pitchFamily="50" charset="-128"/>
                <a:cs typeface="Meiryo UI" panose="020B0604030504040204" pitchFamily="50" charset="-128"/>
              </a:rPr>
              <a:t>が未遂歴</a:t>
            </a:r>
            <a:r>
              <a:rPr lang="ja-JP" altLang="en-US" sz="1200" spc="200" dirty="0" smtClean="0">
                <a:latin typeface="Meiryo UI" panose="020B0604030504040204" pitchFamily="50" charset="-128"/>
                <a:ea typeface="Meiryo UI" panose="020B0604030504040204" pitchFamily="50" charset="-128"/>
                <a:cs typeface="Meiryo UI" panose="020B0604030504040204" pitchFamily="50" charset="-128"/>
              </a:rPr>
              <a:t>有り</a:t>
            </a:r>
            <a:endParaRPr lang="en-US" altLang="ja-JP" sz="1200" spc="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a:extLst>
              <a:ext uri="{FF2B5EF4-FFF2-40B4-BE49-F238E27FC236}">
                <a16:creationId xmlns:a16="http://schemas.microsoft.com/office/drawing/2014/main" id="{D8F1F97D-0129-40F4-A3F3-66A1AAB20A35}"/>
              </a:ext>
            </a:extLst>
          </p:cNvPr>
          <p:cNvSpPr txBox="1"/>
          <p:nvPr/>
        </p:nvSpPr>
        <p:spPr>
          <a:xfrm>
            <a:off x="5139678" y="1973659"/>
            <a:ext cx="5549599" cy="4093412"/>
          </a:xfrm>
          <a:prstGeom prst="rect">
            <a:avLst/>
          </a:prstGeom>
          <a:noFill/>
        </p:spPr>
        <p:txBody>
          <a:bodyPr wrap="square" lIns="91425" tIns="45712" rIns="91425" bIns="45712"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　評価指標　　</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１）人材育成の推進状況</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２</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）区民のこころの健康や自殺対策に対する認知度、状況</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健康」に関する区民アンケート調査結果報告より　２０２０年</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２月</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（３）自殺の状況等区の自殺の状況</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自殺死亡率等）を分析</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3" name="図 2"/>
          <p:cNvPicPr>
            <a:picLocks noChangeAspect="1"/>
          </p:cNvPicPr>
          <p:nvPr/>
        </p:nvPicPr>
        <p:blipFill>
          <a:blip r:embed="rId2"/>
          <a:stretch>
            <a:fillRect/>
          </a:stretch>
        </p:blipFill>
        <p:spPr>
          <a:xfrm>
            <a:off x="5304056" y="3378845"/>
            <a:ext cx="5056191" cy="744015"/>
          </a:xfrm>
          <a:prstGeom prst="rect">
            <a:avLst/>
          </a:prstGeom>
        </p:spPr>
      </p:pic>
      <p:graphicFrame>
        <p:nvGraphicFramePr>
          <p:cNvPr id="2" name="表 1"/>
          <p:cNvGraphicFramePr>
            <a:graphicFrameLocks noGrp="1"/>
          </p:cNvGraphicFramePr>
          <p:nvPr>
            <p:extLst>
              <p:ext uri="{D42A27DB-BD31-4B8C-83A1-F6EECF244321}">
                <p14:modId xmlns:p14="http://schemas.microsoft.com/office/powerpoint/2010/main" val="3886354369"/>
              </p:ext>
            </p:extLst>
          </p:nvPr>
        </p:nvGraphicFramePr>
        <p:xfrm>
          <a:off x="5375619" y="2475068"/>
          <a:ext cx="4906508" cy="554085"/>
        </p:xfrm>
        <a:graphic>
          <a:graphicData uri="http://schemas.openxmlformats.org/drawingml/2006/table">
            <a:tbl>
              <a:tblPr/>
              <a:tblGrid>
                <a:gridCol w="2069008">
                  <a:extLst>
                    <a:ext uri="{9D8B030D-6E8A-4147-A177-3AD203B41FA5}">
                      <a16:colId xmlns:a16="http://schemas.microsoft.com/office/drawing/2014/main" val="1651866337"/>
                    </a:ext>
                  </a:extLst>
                </a:gridCol>
                <a:gridCol w="709375">
                  <a:extLst>
                    <a:ext uri="{9D8B030D-6E8A-4147-A177-3AD203B41FA5}">
                      <a16:colId xmlns:a16="http://schemas.microsoft.com/office/drawing/2014/main" val="960500747"/>
                    </a:ext>
                  </a:extLst>
                </a:gridCol>
                <a:gridCol w="709375">
                  <a:extLst>
                    <a:ext uri="{9D8B030D-6E8A-4147-A177-3AD203B41FA5}">
                      <a16:colId xmlns:a16="http://schemas.microsoft.com/office/drawing/2014/main" val="139527725"/>
                    </a:ext>
                  </a:extLst>
                </a:gridCol>
                <a:gridCol w="709375">
                  <a:extLst>
                    <a:ext uri="{9D8B030D-6E8A-4147-A177-3AD203B41FA5}">
                      <a16:colId xmlns:a16="http://schemas.microsoft.com/office/drawing/2014/main" val="1095764684"/>
                    </a:ext>
                  </a:extLst>
                </a:gridCol>
                <a:gridCol w="709375">
                  <a:extLst>
                    <a:ext uri="{9D8B030D-6E8A-4147-A177-3AD203B41FA5}">
                      <a16:colId xmlns:a16="http://schemas.microsoft.com/office/drawing/2014/main" val="386795414"/>
                    </a:ext>
                  </a:extLst>
                </a:gridCol>
              </a:tblGrid>
              <a:tr h="149222">
                <a:tc>
                  <a:txBody>
                    <a:bodyPr/>
                    <a:lstStyle/>
                    <a:p>
                      <a:pPr algn="ctr" rtl="0" fontAlgn="ctr"/>
                      <a:r>
                        <a:rPr lang="ja-JP" altLang="en-US" sz="1050" b="0" i="0" u="none" strike="noStrike">
                          <a:solidFill>
                            <a:srgbClr val="000000"/>
                          </a:solidFill>
                          <a:effectLst/>
                          <a:latin typeface="Calibri" panose="020F0502020204030204" pitchFamily="34" charset="0"/>
                          <a:ea typeface="ＭＳ Ｐゴシック" panose="020B0600070205080204" pitchFamily="50" charset="-128"/>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altLang="ja-JP" sz="900" b="0" i="0" u="none" strike="noStrike">
                          <a:solidFill>
                            <a:srgbClr val="000000"/>
                          </a:solidFill>
                          <a:effectLst/>
                          <a:latin typeface="Calibri" panose="020F0502020204030204" pitchFamily="34" charset="0"/>
                          <a:ea typeface="ＭＳ Ｐゴシック" panose="020B0600070205080204" pitchFamily="50" charset="-128"/>
                        </a:rPr>
                        <a:t>2017</a:t>
                      </a:r>
                      <a:r>
                        <a:rPr lang="ja-JP" altLang="en-US" sz="900" b="0" i="0" u="none" strike="noStrike">
                          <a:solidFill>
                            <a:srgbClr val="000000"/>
                          </a:solidFill>
                          <a:effectLst/>
                          <a:latin typeface="Arial" panose="020B0604020202020204" pitchFamily="34" charset="0"/>
                          <a:ea typeface="ＭＳ Ｐゴシック" panose="020B0600070205080204" pitchFamily="50" charset="-128"/>
                        </a:rPr>
                        <a:t>年度</a:t>
                      </a:r>
                      <a:endParaRPr lang="ja-JP" altLang="en-US" sz="900" b="0" i="0" u="none" strike="noStrike">
                        <a:solidFill>
                          <a:srgbClr val="000000"/>
                        </a:solidFill>
                        <a:effectLst/>
                        <a:latin typeface="Calibri" panose="020F0502020204030204" pitchFamily="34" charset="0"/>
                        <a:ea typeface="ＭＳ Ｐゴシック" panose="020B0600070205080204"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altLang="ja-JP" sz="900" b="0" i="0" u="none" strike="noStrike" dirty="0">
                          <a:solidFill>
                            <a:srgbClr val="000000"/>
                          </a:solidFill>
                          <a:effectLst/>
                          <a:latin typeface="Calibri" panose="020F0502020204030204" pitchFamily="34" charset="0"/>
                          <a:ea typeface="ＭＳ Ｐゴシック" panose="020B0600070205080204" pitchFamily="50" charset="-128"/>
                        </a:rPr>
                        <a:t>2019</a:t>
                      </a:r>
                      <a:r>
                        <a:rPr lang="ja-JP" altLang="en-US" sz="900" b="0" i="0" u="none" strike="noStrike" dirty="0">
                          <a:solidFill>
                            <a:srgbClr val="000000"/>
                          </a:solidFill>
                          <a:effectLst/>
                          <a:latin typeface="Arial" panose="020B0604020202020204" pitchFamily="34" charset="0"/>
                          <a:ea typeface="ＭＳ Ｐゴシック" panose="020B0600070205080204" pitchFamily="50" charset="-128"/>
                        </a:rPr>
                        <a:t>年度</a:t>
                      </a:r>
                      <a:endParaRPr lang="ja-JP" altLang="en-US" sz="900" b="0" i="0" u="none" strike="noStrike" dirty="0">
                        <a:solidFill>
                          <a:srgbClr val="000000"/>
                        </a:solidFill>
                        <a:effectLst/>
                        <a:latin typeface="Calibri" panose="020F0502020204030204" pitchFamily="34" charset="0"/>
                        <a:ea typeface="ＭＳ Ｐゴシック" panose="020B0600070205080204"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altLang="ja-JP" sz="900" b="0" i="0" u="none" strike="noStrike">
                          <a:solidFill>
                            <a:srgbClr val="000000"/>
                          </a:solidFill>
                          <a:effectLst/>
                          <a:latin typeface="Calibri" panose="020F0502020204030204" pitchFamily="34" charset="0"/>
                          <a:ea typeface="ＭＳ Ｐゴシック" panose="020B0600070205080204" pitchFamily="50" charset="-128"/>
                        </a:rPr>
                        <a:t>2022</a:t>
                      </a:r>
                      <a:r>
                        <a:rPr lang="ja-JP" altLang="en-US" sz="900" b="0" i="0" u="none" strike="noStrike">
                          <a:solidFill>
                            <a:srgbClr val="000000"/>
                          </a:solidFill>
                          <a:effectLst/>
                          <a:latin typeface="Arial" panose="020B0604020202020204" pitchFamily="34" charset="0"/>
                          <a:ea typeface="ＭＳ Ｐゴシック" panose="020B0600070205080204" pitchFamily="50" charset="-128"/>
                        </a:rPr>
                        <a:t>年度</a:t>
                      </a:r>
                      <a:endParaRPr lang="ja-JP" altLang="en-US" sz="900" b="0" i="0" u="none" strike="noStrike">
                        <a:solidFill>
                          <a:srgbClr val="000000"/>
                        </a:solidFill>
                        <a:effectLst/>
                        <a:latin typeface="Calibri" panose="020F0502020204030204" pitchFamily="34" charset="0"/>
                        <a:ea typeface="ＭＳ Ｐゴシック" panose="020B0600070205080204"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altLang="ja-JP" sz="900" b="0" i="0" u="none" strike="noStrike">
                          <a:solidFill>
                            <a:srgbClr val="000000"/>
                          </a:solidFill>
                          <a:effectLst/>
                          <a:latin typeface="Calibri" panose="020F0502020204030204" pitchFamily="34" charset="0"/>
                          <a:ea typeface="ＭＳ Ｐゴシック" panose="020B0600070205080204" pitchFamily="50" charset="-128"/>
                        </a:rPr>
                        <a:t>2025</a:t>
                      </a:r>
                      <a:r>
                        <a:rPr lang="ja-JP" altLang="en-US" sz="900" b="0" i="0" u="none" strike="noStrike">
                          <a:solidFill>
                            <a:srgbClr val="000000"/>
                          </a:solidFill>
                          <a:effectLst/>
                          <a:latin typeface="Arial" panose="020B0604020202020204" pitchFamily="34" charset="0"/>
                          <a:ea typeface="ＭＳ Ｐゴシック" panose="020B0600070205080204" pitchFamily="50" charset="-128"/>
                        </a:rPr>
                        <a:t>年度</a:t>
                      </a:r>
                      <a:endParaRPr lang="ja-JP" altLang="en-US" sz="900" b="0" i="0" u="none" strike="noStrike">
                        <a:solidFill>
                          <a:srgbClr val="000000"/>
                        </a:solidFill>
                        <a:effectLst/>
                        <a:latin typeface="Calibri" panose="020F0502020204030204" pitchFamily="34" charset="0"/>
                        <a:ea typeface="ＭＳ Ｐゴシック" panose="020B0600070205080204"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18282434"/>
                  </a:ext>
                </a:extLst>
              </a:tr>
              <a:tr h="221345">
                <a:tc>
                  <a:txBody>
                    <a:bodyPr/>
                    <a:lstStyle/>
                    <a:p>
                      <a:pPr algn="ctr" rtl="0"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ゲートキーパ</a:t>
                      </a:r>
                      <a:r>
                        <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研修受講者の目標数</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altLang="ja-JP" sz="1050" b="0" i="0" u="none" strike="noStrike">
                          <a:solidFill>
                            <a:srgbClr val="000000"/>
                          </a:solidFill>
                          <a:effectLst/>
                          <a:latin typeface="Calibri" panose="020F0502020204030204" pitchFamily="34" charset="0"/>
                          <a:ea typeface="ＭＳ Ｐゴシック" panose="020B0600070205080204" pitchFamily="50" charset="-128"/>
                        </a:rPr>
                        <a:t>348</a:t>
                      </a:r>
                      <a:r>
                        <a:rPr lang="ja-JP" altLang="en-US" sz="1050" b="0" i="0" u="none" strike="noStrike">
                          <a:solidFill>
                            <a:srgbClr val="000000"/>
                          </a:solidFill>
                          <a:effectLst/>
                          <a:latin typeface="Arial" panose="020B0604020202020204" pitchFamily="34" charset="0"/>
                          <a:ea typeface="ＭＳ Ｐゴシック" panose="020B0600070205080204" pitchFamily="50" charset="-128"/>
                        </a:rPr>
                        <a:t>人</a:t>
                      </a:r>
                      <a:endParaRPr lang="ja-JP" altLang="en-US" sz="1050" b="0" i="0" u="none" strike="noStrike">
                        <a:solidFill>
                          <a:srgbClr val="000000"/>
                        </a:solidFill>
                        <a:effectLst/>
                        <a:latin typeface="Calibri" panose="020F0502020204030204" pitchFamily="34" charset="0"/>
                        <a:ea typeface="ＭＳ Ｐゴシック" panose="020B0600070205080204"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altLang="ja-JP" sz="1050" b="0" i="0" u="none" strike="noStrike" dirty="0">
                          <a:solidFill>
                            <a:srgbClr val="000000"/>
                          </a:solidFill>
                          <a:effectLst/>
                          <a:latin typeface="Calibri" panose="020F0502020204030204" pitchFamily="34" charset="0"/>
                          <a:ea typeface="ＭＳ Ｐゴシック" panose="020B0600070205080204" pitchFamily="50" charset="-128"/>
                        </a:rPr>
                        <a:t>400</a:t>
                      </a:r>
                      <a:r>
                        <a:rPr lang="ja-JP" altLang="en-US" sz="1050" b="0" i="0" u="none" strike="noStrike" dirty="0">
                          <a:solidFill>
                            <a:srgbClr val="000000"/>
                          </a:solidFill>
                          <a:effectLst/>
                          <a:latin typeface="Arial" panose="020B0604020202020204" pitchFamily="34" charset="0"/>
                          <a:ea typeface="ＭＳ Ｐゴシック" panose="020B0600070205080204" pitchFamily="50" charset="-128"/>
                        </a:rPr>
                        <a:t>人</a:t>
                      </a:r>
                      <a:endParaRPr lang="ja-JP" altLang="en-US" sz="1050" b="0" i="0" u="none" strike="noStrike" dirty="0">
                        <a:solidFill>
                          <a:srgbClr val="000000"/>
                        </a:solidFill>
                        <a:effectLst/>
                        <a:latin typeface="Calibri" panose="020F0502020204030204" pitchFamily="34" charset="0"/>
                        <a:ea typeface="ＭＳ Ｐゴシック" panose="020B0600070205080204"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altLang="ja-JP" sz="1050" b="0" i="0" u="none" strike="noStrike">
                          <a:solidFill>
                            <a:srgbClr val="000000"/>
                          </a:solidFill>
                          <a:effectLst/>
                          <a:latin typeface="Calibri" panose="020F0502020204030204" pitchFamily="34" charset="0"/>
                          <a:ea typeface="ＭＳ Ｐゴシック" panose="020B0600070205080204" pitchFamily="50" charset="-128"/>
                        </a:rPr>
                        <a:t>450</a:t>
                      </a:r>
                      <a:r>
                        <a:rPr lang="ja-JP" altLang="en-US" sz="1050" b="0" i="0" u="none" strike="noStrike">
                          <a:solidFill>
                            <a:srgbClr val="000000"/>
                          </a:solidFill>
                          <a:effectLst/>
                          <a:latin typeface="Arial" panose="020B0604020202020204" pitchFamily="34" charset="0"/>
                          <a:ea typeface="ＭＳ Ｐゴシック" panose="020B0600070205080204" pitchFamily="50" charset="-128"/>
                        </a:rPr>
                        <a:t>人</a:t>
                      </a:r>
                      <a:endParaRPr lang="ja-JP" altLang="en-US" sz="1050" b="0" i="0" u="none" strike="noStrike">
                        <a:solidFill>
                          <a:srgbClr val="000000"/>
                        </a:solidFill>
                        <a:effectLst/>
                        <a:latin typeface="Calibri" panose="020F0502020204030204" pitchFamily="34" charset="0"/>
                        <a:ea typeface="ＭＳ Ｐゴシック" panose="020B0600070205080204"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altLang="ja-JP" sz="1050" b="0" i="0" u="none" strike="noStrike">
                          <a:solidFill>
                            <a:srgbClr val="000000"/>
                          </a:solidFill>
                          <a:effectLst/>
                          <a:latin typeface="Calibri" panose="020F0502020204030204" pitchFamily="34" charset="0"/>
                          <a:ea typeface="ＭＳ Ｐゴシック" panose="020B0600070205080204" pitchFamily="50" charset="-128"/>
                        </a:rPr>
                        <a:t>500</a:t>
                      </a:r>
                      <a:r>
                        <a:rPr lang="ja-JP" altLang="en-US" sz="1050" b="0" i="0" u="none" strike="noStrike">
                          <a:solidFill>
                            <a:srgbClr val="000000"/>
                          </a:solidFill>
                          <a:effectLst/>
                          <a:latin typeface="Arial" panose="020B0604020202020204" pitchFamily="34" charset="0"/>
                          <a:ea typeface="ＭＳ Ｐゴシック" panose="020B0600070205080204" pitchFamily="50" charset="-128"/>
                        </a:rPr>
                        <a:t>人</a:t>
                      </a:r>
                      <a:endParaRPr lang="ja-JP" altLang="en-US" sz="1050" b="0" i="0" u="none" strike="noStrike">
                        <a:solidFill>
                          <a:srgbClr val="000000"/>
                        </a:solidFill>
                        <a:effectLst/>
                        <a:latin typeface="Calibri" panose="020F0502020204030204" pitchFamily="34" charset="0"/>
                        <a:ea typeface="ＭＳ Ｐゴシック" panose="020B0600070205080204"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58635734"/>
                  </a:ext>
                </a:extLst>
              </a:tr>
              <a:tr h="149222">
                <a:tc>
                  <a:txBody>
                    <a:bodyPr/>
                    <a:lstStyle/>
                    <a:p>
                      <a:pPr algn="ctr" rtl="0"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実　績</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altLang="ja-JP" sz="1050" b="0" i="0" u="none" strike="noStrike">
                          <a:solidFill>
                            <a:srgbClr val="000000"/>
                          </a:solidFill>
                          <a:effectLst/>
                          <a:latin typeface="Calibri" panose="020F0502020204030204" pitchFamily="34" charset="0"/>
                          <a:ea typeface="ＭＳ Ｐゴシック" panose="020B0600070205080204" pitchFamily="50" charset="-128"/>
                        </a:rPr>
                        <a:t>327</a:t>
                      </a: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人</a:t>
                      </a:r>
                      <a:endParaRPr lang="ja-JP" altLang="en-US" sz="1050" b="0" i="0" u="none" strike="noStrike">
                        <a:solidFill>
                          <a:srgbClr val="000000"/>
                        </a:solidFill>
                        <a:effectLst/>
                        <a:latin typeface="Calibri" panose="020F0502020204030204" pitchFamily="34" charset="0"/>
                        <a:ea typeface="ＭＳ Ｐゴシック" panose="020B0600070205080204"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altLang="ja-JP" sz="1050" b="0" i="0" u="none" strike="noStrike">
                          <a:solidFill>
                            <a:srgbClr val="000000"/>
                          </a:solidFill>
                          <a:effectLst/>
                          <a:latin typeface="Calibri" panose="020F0502020204030204" pitchFamily="34" charset="0"/>
                          <a:ea typeface="ＭＳ Ｐゴシック" panose="020B0600070205080204" pitchFamily="50" charset="-128"/>
                        </a:rPr>
                        <a:t>418</a:t>
                      </a: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人</a:t>
                      </a:r>
                      <a:endParaRPr lang="ja-JP" altLang="en-US" sz="1050" b="0" i="0" u="none" strike="noStrike">
                        <a:solidFill>
                          <a:srgbClr val="000000"/>
                        </a:solidFill>
                        <a:effectLst/>
                        <a:latin typeface="Calibri" panose="020F0502020204030204" pitchFamily="34" charset="0"/>
                        <a:ea typeface="ＭＳ Ｐゴシック" panose="020B0600070205080204"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ー</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ja-JP" altLang="en-US" sz="1050" b="0" i="0" u="none" strike="noStrike" dirty="0" err="1">
                          <a:solidFill>
                            <a:srgbClr val="000000"/>
                          </a:solidFill>
                          <a:effectLst/>
                          <a:latin typeface="ＭＳ Ｐゴシック" panose="020B0600070205080204" pitchFamily="50" charset="-128"/>
                          <a:ea typeface="ＭＳ Ｐゴシック" panose="020B0600070205080204" pitchFamily="50" charset="-128"/>
                        </a:rPr>
                        <a:t>ー</a:t>
                      </a:r>
                      <a:endPar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1369727"/>
                  </a:ext>
                </a:extLst>
              </a:tr>
            </a:tbl>
          </a:graphicData>
        </a:graphic>
      </p:graphicFrame>
      <p:sp>
        <p:nvSpPr>
          <p:cNvPr id="23" name="正方形/長方形 22"/>
          <p:cNvSpPr/>
          <p:nvPr/>
        </p:nvSpPr>
        <p:spPr>
          <a:xfrm>
            <a:off x="6643429" y="80501"/>
            <a:ext cx="1152128" cy="35198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032815" rtl="0" eaLnBrk="1" latinLnBrk="0" hangingPunct="1">
              <a:defRPr kumimoji="1" sz="2000" kern="1200">
                <a:solidFill>
                  <a:schemeClr val="lt1"/>
                </a:solidFill>
                <a:latin typeface="+mn-lt"/>
                <a:ea typeface="+mn-ea"/>
                <a:cs typeface="+mn-cs"/>
              </a:defRPr>
            </a:lvl1pPr>
            <a:lvl2pPr marL="516407" algn="l" defTabSz="1032815" rtl="0" eaLnBrk="1" latinLnBrk="0" hangingPunct="1">
              <a:defRPr kumimoji="1" sz="2000" kern="1200">
                <a:solidFill>
                  <a:schemeClr val="lt1"/>
                </a:solidFill>
                <a:latin typeface="+mn-lt"/>
                <a:ea typeface="+mn-ea"/>
                <a:cs typeface="+mn-cs"/>
              </a:defRPr>
            </a:lvl2pPr>
            <a:lvl3pPr marL="1032815" algn="l" defTabSz="1032815" rtl="0" eaLnBrk="1" latinLnBrk="0" hangingPunct="1">
              <a:defRPr kumimoji="1" sz="2000" kern="1200">
                <a:solidFill>
                  <a:schemeClr val="lt1"/>
                </a:solidFill>
                <a:latin typeface="+mn-lt"/>
                <a:ea typeface="+mn-ea"/>
                <a:cs typeface="+mn-cs"/>
              </a:defRPr>
            </a:lvl3pPr>
            <a:lvl4pPr marL="1549222" algn="l" defTabSz="1032815" rtl="0" eaLnBrk="1" latinLnBrk="0" hangingPunct="1">
              <a:defRPr kumimoji="1" sz="2000" kern="1200">
                <a:solidFill>
                  <a:schemeClr val="lt1"/>
                </a:solidFill>
                <a:latin typeface="+mn-lt"/>
                <a:ea typeface="+mn-ea"/>
                <a:cs typeface="+mn-cs"/>
              </a:defRPr>
            </a:lvl4pPr>
            <a:lvl5pPr marL="2065630" algn="l" defTabSz="1032815" rtl="0" eaLnBrk="1" latinLnBrk="0" hangingPunct="1">
              <a:defRPr kumimoji="1" sz="2000" kern="1200">
                <a:solidFill>
                  <a:schemeClr val="lt1"/>
                </a:solidFill>
                <a:latin typeface="+mn-lt"/>
                <a:ea typeface="+mn-ea"/>
                <a:cs typeface="+mn-cs"/>
              </a:defRPr>
            </a:lvl5pPr>
            <a:lvl6pPr marL="2582037" algn="l" defTabSz="1032815" rtl="0" eaLnBrk="1" latinLnBrk="0" hangingPunct="1">
              <a:defRPr kumimoji="1" sz="2000" kern="1200">
                <a:solidFill>
                  <a:schemeClr val="lt1"/>
                </a:solidFill>
                <a:latin typeface="+mn-lt"/>
                <a:ea typeface="+mn-ea"/>
                <a:cs typeface="+mn-cs"/>
              </a:defRPr>
            </a:lvl6pPr>
            <a:lvl7pPr marL="3098444" algn="l" defTabSz="1032815" rtl="0" eaLnBrk="1" latinLnBrk="0" hangingPunct="1">
              <a:defRPr kumimoji="1" sz="2000" kern="1200">
                <a:solidFill>
                  <a:schemeClr val="lt1"/>
                </a:solidFill>
                <a:latin typeface="+mn-lt"/>
                <a:ea typeface="+mn-ea"/>
                <a:cs typeface="+mn-cs"/>
              </a:defRPr>
            </a:lvl7pPr>
            <a:lvl8pPr marL="3614852" algn="l" defTabSz="1032815" rtl="0" eaLnBrk="1" latinLnBrk="0" hangingPunct="1">
              <a:defRPr kumimoji="1" sz="2000" kern="1200">
                <a:solidFill>
                  <a:schemeClr val="lt1"/>
                </a:solidFill>
                <a:latin typeface="+mn-lt"/>
                <a:ea typeface="+mn-ea"/>
                <a:cs typeface="+mn-cs"/>
              </a:defRPr>
            </a:lvl8pPr>
            <a:lvl9pPr marL="4131259" algn="l" defTabSz="1032815" rtl="0" eaLnBrk="1" latinLnBrk="0" hangingPunct="1">
              <a:defRPr kumimoji="1" sz="2000" kern="1200">
                <a:solidFill>
                  <a:schemeClr val="lt1"/>
                </a:solidFill>
                <a:latin typeface="+mn-lt"/>
                <a:ea typeface="+mn-ea"/>
                <a:cs typeface="+mn-cs"/>
              </a:defRPr>
            </a:lvl9pPr>
          </a:lstStyle>
          <a:p>
            <a:pPr algn="ctr"/>
            <a:r>
              <a:rPr kumimoji="1" lang="ja-JP" altLang="en-US" dirty="0" smtClean="0">
                <a:solidFill>
                  <a:schemeClr val="tx1"/>
                </a:solidFill>
              </a:rPr>
              <a:t>資料</a:t>
            </a:r>
            <a:endParaRPr kumimoji="1" lang="ja-JP" altLang="en-US" dirty="0">
              <a:solidFill>
                <a:schemeClr val="tx1"/>
              </a:solidFill>
            </a:endParaRPr>
          </a:p>
        </p:txBody>
      </p:sp>
      <p:sp>
        <p:nvSpPr>
          <p:cNvPr id="24" name="テキスト ボックス 23"/>
          <p:cNvSpPr txBox="1"/>
          <p:nvPr/>
        </p:nvSpPr>
        <p:spPr>
          <a:xfrm>
            <a:off x="8007653" y="58861"/>
            <a:ext cx="2304256" cy="415498"/>
          </a:xfrm>
          <a:prstGeom prst="rect">
            <a:avLst/>
          </a:prstGeom>
          <a:noFill/>
          <a:ln>
            <a:solidFill>
              <a:schemeClr val="bg1">
                <a:lumMod val="50000"/>
              </a:schemeClr>
            </a:solidFill>
          </a:ln>
        </p:spPr>
        <p:txBody>
          <a:bodyPr wrap="square" rtlCol="0">
            <a:spAutoFit/>
          </a:bodyPr>
          <a:lstStyle/>
          <a:p>
            <a:pPr algn="dist"/>
            <a:r>
              <a:rPr kumimoji="1" lang="ja-JP" altLang="en-US" sz="1050" dirty="0" smtClean="0">
                <a:latin typeface="HGSｺﾞｼｯｸM" panose="020B0600000000000000" pitchFamily="50" charset="-128"/>
                <a:ea typeface="HGSｺﾞｼｯｸM" panose="020B0600000000000000" pitchFamily="50" charset="-128"/>
              </a:rPr>
              <a:t>令和</a:t>
            </a:r>
            <a:r>
              <a:rPr lang="ja-JP" altLang="en-US" sz="1050" dirty="0" smtClean="0">
                <a:latin typeface="HGSｺﾞｼｯｸM" panose="020B0600000000000000" pitchFamily="50" charset="-128"/>
                <a:ea typeface="HGSｺﾞｼｯｸM" panose="020B0600000000000000" pitchFamily="50" charset="-128"/>
              </a:rPr>
              <a:t>４</a:t>
            </a:r>
            <a:r>
              <a:rPr kumimoji="1" lang="ja-JP" altLang="en-US" sz="1050" dirty="0" smtClean="0">
                <a:latin typeface="HGSｺﾞｼｯｸM" panose="020B0600000000000000" pitchFamily="50" charset="-128"/>
                <a:ea typeface="HGSｺﾞｼｯｸM" panose="020B0600000000000000" pitchFamily="50" charset="-128"/>
              </a:rPr>
              <a:t>年８月</a:t>
            </a:r>
            <a:r>
              <a:rPr lang="ja-JP" altLang="en-US" sz="1050" dirty="0">
                <a:latin typeface="HGSｺﾞｼｯｸM" panose="020B0600000000000000" pitchFamily="50" charset="-128"/>
                <a:ea typeface="HGSｺﾞｼｯｸM" panose="020B0600000000000000" pitchFamily="50" charset="-128"/>
              </a:rPr>
              <a:t>１</a:t>
            </a:r>
            <a:r>
              <a:rPr kumimoji="1" lang="ja-JP" altLang="en-US" sz="1050" dirty="0" smtClean="0">
                <a:latin typeface="HGSｺﾞｼｯｸM" panose="020B0600000000000000" pitchFamily="50" charset="-128"/>
                <a:ea typeface="HGSｺﾞｼｯｸM" panose="020B0600000000000000" pitchFamily="50" charset="-128"/>
              </a:rPr>
              <a:t>日</a:t>
            </a:r>
            <a:endParaRPr kumimoji="1" lang="en-US" altLang="ja-JP" sz="1050" dirty="0">
              <a:latin typeface="HGSｺﾞｼｯｸM" panose="020B0600000000000000" pitchFamily="50" charset="-128"/>
              <a:ea typeface="HGSｺﾞｼｯｸM" panose="020B0600000000000000" pitchFamily="50" charset="-128"/>
            </a:endParaRPr>
          </a:p>
          <a:p>
            <a:pPr algn="dist"/>
            <a:r>
              <a:rPr lang="ja-JP" altLang="en-US" sz="1050" dirty="0" smtClean="0"/>
              <a:t>墨田区保健衛生協議会</a:t>
            </a:r>
            <a:endParaRPr lang="en-US" altLang="ja-JP" sz="1050" dirty="0">
              <a:latin typeface="HGSｺﾞｼｯｸM" panose="020B0600000000000000" pitchFamily="50" charset="-128"/>
              <a:ea typeface="HGSｺﾞｼｯｸM" panose="020B0600000000000000" pitchFamily="50" charset="-128"/>
            </a:endParaRPr>
          </a:p>
        </p:txBody>
      </p:sp>
    </p:spTree>
    <p:extLst>
      <p:ext uri="{BB962C8B-B14F-4D97-AF65-F5344CB8AC3E}">
        <p14:creationId xmlns:p14="http://schemas.microsoft.com/office/powerpoint/2010/main" val="2056810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71319" y="192358"/>
            <a:ext cx="5073093" cy="7372812"/>
          </a:xfrm>
          <a:prstGeom prst="rect">
            <a:avLst/>
          </a:prstGeom>
          <a:noFill/>
          <a:ln w="190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25" tIns="45712" rIns="91425" bIns="45712" rtlCol="0" anchor="ctr"/>
          <a:lstStyle/>
          <a:p>
            <a:pPr algn="ctr"/>
            <a:r>
              <a:rPr kumimoji="1" lang="ja-JP" altLang="en-US" dirty="0" smtClean="0"/>
              <a:t>　</a:t>
            </a:r>
            <a:endParaRPr kumimoji="1" lang="ja-JP" altLang="en-US" dirty="0"/>
          </a:p>
        </p:txBody>
      </p:sp>
      <p:sp>
        <p:nvSpPr>
          <p:cNvPr id="21" name="正方形/長方形 20"/>
          <p:cNvSpPr/>
          <p:nvPr/>
        </p:nvSpPr>
        <p:spPr>
          <a:xfrm>
            <a:off x="71320" y="25165"/>
            <a:ext cx="2844000" cy="288000"/>
          </a:xfrm>
          <a:prstGeom prst="rect">
            <a:avLst/>
          </a:prstGeom>
          <a:solidFill>
            <a:srgbClr val="D7A1B3"/>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25" tIns="45712" rIns="91425" bIns="45712" rtlCol="0" anchor="ctr"/>
          <a:lstStyle/>
          <a:p>
            <a:r>
              <a:rPr lang="en-US" altLang="ja-JP" sz="1600" b="1" dirty="0">
                <a:latin typeface="Meiryo UI" panose="020B0604030504040204" pitchFamily="50" charset="-128"/>
                <a:ea typeface="Meiryo UI" panose="020B0604030504040204" pitchFamily="50" charset="-128"/>
                <a:cs typeface="Meiryo UI" panose="020B0604030504040204" pitchFamily="50" charset="-128"/>
              </a:rPr>
              <a:t>Ⅴ</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令和４年度</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の主な取組</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a:extLst>
              <a:ext uri="{FF2B5EF4-FFF2-40B4-BE49-F238E27FC236}">
                <a16:creationId xmlns:a16="http://schemas.microsoft.com/office/drawing/2014/main" id="{4E5D229A-E497-4630-BF45-4EA67D9DC229}"/>
              </a:ext>
            </a:extLst>
          </p:cNvPr>
          <p:cNvSpPr/>
          <p:nvPr/>
        </p:nvSpPr>
        <p:spPr>
          <a:xfrm>
            <a:off x="5215571" y="192359"/>
            <a:ext cx="5119341" cy="7372812"/>
          </a:xfrm>
          <a:prstGeom prst="rect">
            <a:avLst/>
          </a:prstGeom>
          <a:noFill/>
          <a:ln w="190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25" tIns="45712" rIns="91425" bIns="45712" rtlCol="0" anchor="ctr"/>
          <a:lstStyle/>
          <a:p>
            <a:pPr algn="ctr"/>
            <a:endParaRPr kumimoji="1" lang="ja-JP" altLang="en-US"/>
          </a:p>
        </p:txBody>
      </p:sp>
      <p:sp>
        <p:nvSpPr>
          <p:cNvPr id="32" name="テキスト ボックス 31">
            <a:extLst>
              <a:ext uri="{FF2B5EF4-FFF2-40B4-BE49-F238E27FC236}">
                <a16:creationId xmlns:a16="http://schemas.microsoft.com/office/drawing/2014/main" id="{B8F4B1B4-5A72-4654-B0E7-C739179B924D}"/>
              </a:ext>
            </a:extLst>
          </p:cNvPr>
          <p:cNvSpPr txBox="1"/>
          <p:nvPr/>
        </p:nvSpPr>
        <p:spPr>
          <a:xfrm>
            <a:off x="0" y="295661"/>
            <a:ext cx="4956367" cy="307760"/>
          </a:xfrm>
          <a:prstGeom prst="rect">
            <a:avLst/>
          </a:prstGeom>
          <a:noFill/>
        </p:spPr>
        <p:txBody>
          <a:bodyPr wrap="square" lIns="91425" tIns="45712" rIns="91425" bIns="45712"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１　基本施策</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28002" y="4783558"/>
            <a:ext cx="5134234" cy="307760"/>
          </a:xfrm>
          <a:prstGeom prst="rect">
            <a:avLst/>
          </a:prstGeom>
        </p:spPr>
        <p:txBody>
          <a:bodyPr wrap="square" lIns="91425" tIns="45712" rIns="91425" bIns="45712">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a:extLst>
              <a:ext uri="{FF2B5EF4-FFF2-40B4-BE49-F238E27FC236}">
                <a16:creationId xmlns:a16="http://schemas.microsoft.com/office/drawing/2014/main" id="{C6C262A5-B533-4E5E-9725-6944C378A266}"/>
              </a:ext>
            </a:extLst>
          </p:cNvPr>
          <p:cNvSpPr txBox="1"/>
          <p:nvPr/>
        </p:nvSpPr>
        <p:spPr>
          <a:xfrm>
            <a:off x="4950718" y="1440848"/>
            <a:ext cx="5143632" cy="307760"/>
          </a:xfrm>
          <a:prstGeom prst="rect">
            <a:avLst/>
          </a:prstGeom>
          <a:noFill/>
        </p:spPr>
        <p:txBody>
          <a:bodyPr wrap="square" lIns="91425" tIns="45712" rIns="91425" bIns="45712"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59091" y="915339"/>
            <a:ext cx="5134234" cy="307760"/>
          </a:xfrm>
          <a:prstGeom prst="rect">
            <a:avLst/>
          </a:prstGeom>
        </p:spPr>
        <p:txBody>
          <a:bodyPr wrap="square" lIns="91425" tIns="45712" rIns="91425" bIns="45712">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57422" y="5509861"/>
            <a:ext cx="5134234" cy="307760"/>
          </a:xfrm>
          <a:prstGeom prst="rect">
            <a:avLst/>
          </a:prstGeom>
        </p:spPr>
        <p:txBody>
          <a:bodyPr wrap="square" lIns="91425" tIns="45712" rIns="91425" bIns="45712">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29118" y="618557"/>
            <a:ext cx="5334149" cy="907925"/>
          </a:xfrm>
          <a:prstGeom prst="rect">
            <a:avLst/>
          </a:prstGeom>
        </p:spPr>
        <p:txBody>
          <a:bodyPr wrap="square" lIns="91425" tIns="45712" rIns="91425" bIns="45712">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（１）地域におけるネットワークの強化</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自殺対策庁内ネットワーク会議」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７</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／２１、２／１</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開催予定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自殺対策ネットワーク会議」</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団体出席）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７</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／２７、２／１５</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開催予定</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129118" y="1458960"/>
            <a:ext cx="5368754" cy="307760"/>
          </a:xfrm>
          <a:prstGeom prst="rect">
            <a:avLst/>
          </a:prstGeom>
        </p:spPr>
        <p:txBody>
          <a:bodyPr wrap="square" lIns="91425" tIns="45712" rIns="91425" bIns="45712">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２）自殺</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対策を支える人材の</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育成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ゲートキーパー研修　７回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継続</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129118" y="2919613"/>
            <a:ext cx="5273718" cy="307760"/>
          </a:xfrm>
          <a:prstGeom prst="rect">
            <a:avLst/>
          </a:prstGeom>
        </p:spPr>
        <p:txBody>
          <a:bodyPr wrap="square" lIns="91425" tIns="45712" rIns="91425" bIns="45712">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３）区民への啓発と</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周知</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32">
            <a:extLst>
              <a:ext uri="{FF2B5EF4-FFF2-40B4-BE49-F238E27FC236}">
                <a16:creationId xmlns:a16="http://schemas.microsoft.com/office/drawing/2014/main" id="{B8F4B1B4-5A72-4654-B0E7-C739179B924D}"/>
              </a:ext>
            </a:extLst>
          </p:cNvPr>
          <p:cNvSpPr txBox="1"/>
          <p:nvPr/>
        </p:nvSpPr>
        <p:spPr>
          <a:xfrm>
            <a:off x="5171939" y="152529"/>
            <a:ext cx="4956367" cy="307760"/>
          </a:xfrm>
          <a:prstGeom prst="rect">
            <a:avLst/>
          </a:prstGeom>
          <a:noFill/>
        </p:spPr>
        <p:txBody>
          <a:bodyPr wrap="square" lIns="91425" tIns="45712" rIns="91425" bIns="45712"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　重点施策</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5033942" y="360528"/>
            <a:ext cx="3302193" cy="307760"/>
          </a:xfrm>
          <a:prstGeom prst="rect">
            <a:avLst/>
          </a:prstGeom>
        </p:spPr>
        <p:txBody>
          <a:bodyPr wrap="square" lIns="91425" tIns="45712" rIns="91425" bIns="45712">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（１）高齢者への</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支援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5068039" y="4835286"/>
            <a:ext cx="5219587" cy="2108253"/>
          </a:xfrm>
          <a:prstGeom prst="rect">
            <a:avLst/>
          </a:prstGeom>
        </p:spPr>
        <p:txBody>
          <a:bodyPr wrap="square" lIns="91425" tIns="45712" rIns="91425" bIns="45712">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ＳＯＳの出し方に関する教育　　　　　　　　　　　　　　</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様々</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な困難・ストレスへの対処方法を身につけ、援助希求行動が</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とれる</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こと</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で、児童・生徒の自殺を未然に防止し予防する</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。今年度は隅田小、第</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三吾嬬小、第三寺島小、緑小、中川小、中和小、　菊川小、錦糸中、文</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花中の９校</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21</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クラスで実施。また、区内の小学５、６年生と中学生全員に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ストラップ型リーフレット</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（ジン君）を</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万人に</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配布する。</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●若者の居場所支援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「すみだみんなのカフェ」</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継続</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こころの悩みや生きづらさを感じている若者が自宅以外で安心して</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過ごせる</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カフェ</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（居場所）を定期的に実施し、ストレスへの対処法や</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ソーシャルスキル</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の講座とグループワークを月</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回行う。年</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回の講演会実施。</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p:txBody>
      </p:sp>
      <p:pic>
        <p:nvPicPr>
          <p:cNvPr id="22" name="図 21"/>
          <p:cNvPicPr/>
          <p:nvPr/>
        </p:nvPicPr>
        <p:blipFill rotWithShape="1">
          <a:blip r:embed="rId2" cstate="print">
            <a:extLst>
              <a:ext uri="{28A0092B-C50C-407E-A947-70E740481C1C}">
                <a14:useLocalDpi xmlns:a14="http://schemas.microsoft.com/office/drawing/2010/main" val="0"/>
              </a:ext>
            </a:extLst>
          </a:blip>
          <a:srcRect t="36770"/>
          <a:stretch/>
        </p:blipFill>
        <p:spPr bwMode="auto">
          <a:xfrm>
            <a:off x="9585121" y="4434828"/>
            <a:ext cx="720079" cy="635583"/>
          </a:xfrm>
          <a:prstGeom prst="rect">
            <a:avLst/>
          </a:prstGeom>
          <a:noFill/>
          <a:ln>
            <a:noFill/>
          </a:ln>
          <a:extLst>
            <a:ext uri="{53640926-AAD7-44D8-BBD7-CCE9431645EC}">
              <a14:shadowObscured xmlns:a14="http://schemas.microsoft.com/office/drawing/2010/main"/>
            </a:ext>
          </a:extLst>
        </p:spPr>
      </p:pic>
      <p:sp>
        <p:nvSpPr>
          <p:cNvPr id="23" name="正方形/長方形 22"/>
          <p:cNvSpPr/>
          <p:nvPr/>
        </p:nvSpPr>
        <p:spPr>
          <a:xfrm>
            <a:off x="5043023" y="7065299"/>
            <a:ext cx="5451058" cy="707870"/>
          </a:xfrm>
          <a:prstGeom prst="rect">
            <a:avLst/>
          </a:prstGeom>
        </p:spPr>
        <p:txBody>
          <a:bodyPr wrap="square" lIns="91425" tIns="45712" rIns="91425" bIns="45712">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●産後ケア事業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●妊娠期</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からの切れ目のない支援として、「出産・子育て応援事業</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」等実施</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a:extLst>
              <a:ext uri="{FF2B5EF4-FFF2-40B4-BE49-F238E27FC236}">
                <a16:creationId xmlns:a16="http://schemas.microsoft.com/office/drawing/2014/main" id="{C6C262A5-B533-4E5E-9725-6944C378A266}"/>
              </a:ext>
            </a:extLst>
          </p:cNvPr>
          <p:cNvSpPr txBox="1"/>
          <p:nvPr/>
        </p:nvSpPr>
        <p:spPr>
          <a:xfrm>
            <a:off x="-129118" y="5490224"/>
            <a:ext cx="5368754" cy="2123642"/>
          </a:xfrm>
          <a:prstGeom prst="rect">
            <a:avLst/>
          </a:prstGeom>
          <a:noFill/>
        </p:spPr>
        <p:txBody>
          <a:bodyPr wrap="square" lIns="91425" tIns="45712" rIns="91425" bIns="45712"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（４）生きることの促進</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要因への支援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令和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元</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年度～開始</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自殺未遂者への支援事業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墨東病院</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等の救急病院と連携し、早期介入の支援につなぐ。</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自殺</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未遂者の背景となる問題を入院中から本人と家族とともに</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整理し</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関係</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機関と連携して相談支援を行う。</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自殺未遂者リーフレット作成　</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いのち</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をつなぐ「相談してみませんか～ひとりで悩んでいたあなたに」</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墨田区・江東区・</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江戸川区の</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区共通の自殺未遂者向けリーフレット</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を配布。本人に寄り添う支援として、担当部署を明記し早期介入を可能と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する。</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5050465" y="4557846"/>
            <a:ext cx="3672408" cy="307760"/>
          </a:xfrm>
          <a:prstGeom prst="rect">
            <a:avLst/>
          </a:prstGeom>
        </p:spPr>
        <p:txBody>
          <a:bodyPr wrap="square" lIns="91425" tIns="45712" rIns="91425" bIns="45712">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（５）</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児童・生徒・若者への支援</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テキスト ボックス 39">
            <a:extLst>
              <a:ext uri="{FF2B5EF4-FFF2-40B4-BE49-F238E27FC236}">
                <a16:creationId xmlns:a16="http://schemas.microsoft.com/office/drawing/2014/main" id="{B8F4B1B4-5A72-4654-B0E7-C739179B924D}"/>
              </a:ext>
            </a:extLst>
          </p:cNvPr>
          <p:cNvSpPr txBox="1"/>
          <p:nvPr/>
        </p:nvSpPr>
        <p:spPr>
          <a:xfrm>
            <a:off x="5035895" y="6849850"/>
            <a:ext cx="2411187" cy="307760"/>
          </a:xfrm>
          <a:prstGeom prst="rect">
            <a:avLst/>
          </a:prstGeom>
          <a:noFill/>
        </p:spPr>
        <p:txBody>
          <a:bodyPr wrap="square" lIns="91425" tIns="45712" rIns="91425" bIns="45712"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（６）妊産婦</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・女性への支援</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5171939" y="808685"/>
            <a:ext cx="5273876" cy="307760"/>
          </a:xfrm>
          <a:prstGeom prst="rect">
            <a:avLst/>
          </a:prstGeom>
        </p:spPr>
        <p:txBody>
          <a:bodyPr wrap="square" lIns="91425" tIns="45712" rIns="91425" bIns="45712">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p:cNvSpPr/>
          <p:nvPr/>
        </p:nvSpPr>
        <p:spPr>
          <a:xfrm>
            <a:off x="5230967" y="728971"/>
            <a:ext cx="5059203" cy="307760"/>
          </a:xfrm>
          <a:prstGeom prst="rect">
            <a:avLst/>
          </a:prstGeom>
        </p:spPr>
        <p:txBody>
          <a:bodyPr wrap="square" lIns="91425" tIns="45712" rIns="91425" bIns="45712">
            <a:spAutoFit/>
          </a:bodyPr>
          <a:lstStyle/>
          <a:p>
            <a:r>
              <a:rPr lang="ja-JP" altLang="en-US" sz="1400" i="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正方形/長方形 44"/>
          <p:cNvSpPr/>
          <p:nvPr/>
        </p:nvSpPr>
        <p:spPr>
          <a:xfrm>
            <a:off x="5034804" y="1566379"/>
            <a:ext cx="5273876" cy="307760"/>
          </a:xfrm>
          <a:prstGeom prst="rect">
            <a:avLst/>
          </a:prstGeom>
        </p:spPr>
        <p:txBody>
          <a:bodyPr wrap="square" lIns="91425" tIns="45712" rIns="91425" bIns="45712">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（２）生活困窮者への</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支援　　　　　　　　　　　　　　　</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継続</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p:cNvSpPr/>
          <p:nvPr/>
        </p:nvSpPr>
        <p:spPr>
          <a:xfrm>
            <a:off x="5068039" y="1780905"/>
            <a:ext cx="5240050" cy="507815"/>
          </a:xfrm>
          <a:prstGeom prst="rect">
            <a:avLst/>
          </a:prstGeom>
        </p:spPr>
        <p:txBody>
          <a:bodyPr wrap="square" lIns="91425" tIns="45712" rIns="91425" bIns="45712">
            <a:spAutoFit/>
          </a:bodyPr>
          <a:lstStyle/>
          <a:p>
            <a:r>
              <a:rPr lang="ja-JP" altLang="en-US" sz="1400" i="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i="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300" i="1" dirty="0" smtClean="0">
                <a:latin typeface="Meiryo UI" panose="020B0604030504040204" pitchFamily="50" charset="-128"/>
                <a:ea typeface="Meiryo UI" panose="020B0604030504040204" pitchFamily="50" charset="-128"/>
                <a:cs typeface="Meiryo UI" panose="020B0604030504040204" pitchFamily="50" charset="-128"/>
              </a:rPr>
              <a:t>生活</a:t>
            </a:r>
            <a:r>
              <a:rPr lang="ja-JP" altLang="en-US" sz="1300" i="1" dirty="0">
                <a:latin typeface="Meiryo UI" panose="020B0604030504040204" pitchFamily="50" charset="-128"/>
                <a:ea typeface="Meiryo UI" panose="020B0604030504040204" pitchFamily="50" charset="-128"/>
                <a:cs typeface="Meiryo UI" panose="020B0604030504040204" pitchFamily="50" charset="-128"/>
              </a:rPr>
              <a:t>困窮者自立支援事業「くらし・しごと相談室」と連携し</a:t>
            </a:r>
            <a:r>
              <a:rPr lang="ja-JP" altLang="en-US" sz="1300" i="1" dirty="0" smtClean="0">
                <a:latin typeface="Meiryo UI" panose="020B0604030504040204" pitchFamily="50" charset="-128"/>
                <a:ea typeface="Meiryo UI" panose="020B0604030504040204" pitchFamily="50" charset="-128"/>
                <a:cs typeface="Meiryo UI" panose="020B0604030504040204" pitchFamily="50" charset="-128"/>
              </a:rPr>
              <a:t>、ワンストップ墨　</a:t>
            </a:r>
            <a:endParaRPr lang="en-US" altLang="ja-JP" sz="1300" i="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i="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i="1" dirty="0" smtClean="0">
                <a:latin typeface="Meiryo UI" panose="020B0604030504040204" pitchFamily="50" charset="-128"/>
                <a:ea typeface="Meiryo UI" panose="020B0604030504040204" pitchFamily="50" charset="-128"/>
                <a:cs typeface="Meiryo UI" panose="020B0604030504040204" pitchFamily="50" charset="-128"/>
              </a:rPr>
              <a:t>田区庁舎こころの相談窓口（臨時）を開設する。</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p:cNvSpPr/>
          <p:nvPr/>
        </p:nvSpPr>
        <p:spPr>
          <a:xfrm>
            <a:off x="5063811" y="2197703"/>
            <a:ext cx="5273876" cy="307760"/>
          </a:xfrm>
          <a:prstGeom prst="rect">
            <a:avLst/>
          </a:prstGeom>
        </p:spPr>
        <p:txBody>
          <a:bodyPr wrap="square" lIns="91425" tIns="45712" rIns="91425" bIns="45712">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（３</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）勤労・経営問題に関わる自殺</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対策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a:extLst>
              <a:ext uri="{FF2B5EF4-FFF2-40B4-BE49-F238E27FC236}">
                <a16:creationId xmlns:a16="http://schemas.microsoft.com/office/drawing/2014/main" id="{B8F4B1B4-5A72-4654-B0E7-C739179B924D}"/>
              </a:ext>
            </a:extLst>
          </p:cNvPr>
          <p:cNvSpPr txBox="1"/>
          <p:nvPr/>
        </p:nvSpPr>
        <p:spPr>
          <a:xfrm>
            <a:off x="5042462" y="572844"/>
            <a:ext cx="5309849" cy="1092591"/>
          </a:xfrm>
          <a:prstGeom prst="rect">
            <a:avLst/>
          </a:prstGeom>
          <a:noFill/>
        </p:spPr>
        <p:txBody>
          <a:bodyPr wrap="square" lIns="91425" tIns="45712" rIns="91425" bIns="45712" rtlCol="0">
            <a:spAutoFit/>
          </a:bodyPr>
          <a:lstStyle/>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70</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代・</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80</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代の自殺死亡</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は女性の</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35.7%</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と男性の</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10.3</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％と差が大き</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い。東京都の男女とも約</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20</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％に比しても大きい。前年は男女とも</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％弱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早期に「気づき」「つなぐ」支援について、ゲートキーパー研修を児童</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民生</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委員、介護保険事業者等対象に実施する。</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●「ひきこもりサポートネット事業」　令和元年度から対象年齢の上限を撤廃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8870740" y="2174401"/>
            <a:ext cx="684803" cy="292388"/>
          </a:xfrm>
          <a:prstGeom prst="rect">
            <a:avLst/>
          </a:prstGeom>
        </p:spPr>
        <p:txBody>
          <a:bodyPr wrap="none">
            <a:spAutoFit/>
          </a:bodyPr>
          <a:lstStyle/>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継続</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300" dirty="0"/>
          </a:p>
        </p:txBody>
      </p:sp>
      <p:sp>
        <p:nvSpPr>
          <p:cNvPr id="42" name="テキスト ボックス 41">
            <a:extLst>
              <a:ext uri="{FF2B5EF4-FFF2-40B4-BE49-F238E27FC236}">
                <a16:creationId xmlns:a16="http://schemas.microsoft.com/office/drawing/2014/main" id="{B8F4B1B4-5A72-4654-B0E7-C739179B924D}"/>
              </a:ext>
            </a:extLst>
          </p:cNvPr>
          <p:cNvSpPr txBox="1"/>
          <p:nvPr/>
        </p:nvSpPr>
        <p:spPr>
          <a:xfrm>
            <a:off x="8919939" y="6880079"/>
            <a:ext cx="807558" cy="307760"/>
          </a:xfrm>
          <a:prstGeom prst="rect">
            <a:avLst/>
          </a:prstGeom>
          <a:noFill/>
        </p:spPr>
        <p:txBody>
          <a:bodyPr wrap="square" lIns="91425" tIns="45712" rIns="91425" bIns="45712"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継続</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正方形/長方形 47"/>
          <p:cNvSpPr/>
          <p:nvPr/>
        </p:nvSpPr>
        <p:spPr>
          <a:xfrm>
            <a:off x="70631" y="1778266"/>
            <a:ext cx="5101308" cy="1107979"/>
          </a:xfrm>
          <a:prstGeom prst="rect">
            <a:avLst/>
          </a:prstGeom>
        </p:spPr>
        <p:txBody>
          <a:bodyPr wrap="square" lIns="91425" tIns="45712" rIns="91425" bIns="45712">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様々な悩みや生活上の困難を抱える人に対して、早期に「気づき」、さらに「受け止め」て、適切な関係機関に「つなぐ」ことを実施できる人材を育成する。また、今年度はコロナ禍における不安やストレスについても影響が大きいと思われる。区教職員、区の係長昇任</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候補</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者、児童館職員、一般区民向け</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初級、中級）等企画し、リモートによる開催も含めて予定。</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8889819" y="395642"/>
            <a:ext cx="684803" cy="292388"/>
          </a:xfrm>
          <a:prstGeom prst="rect">
            <a:avLst/>
          </a:prstGeom>
        </p:spPr>
        <p:txBody>
          <a:bodyPr wrap="square">
            <a:spAutoFit/>
          </a:bodyPr>
          <a:lstStyle/>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継続</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300" dirty="0"/>
          </a:p>
        </p:txBody>
      </p:sp>
      <p:sp>
        <p:nvSpPr>
          <p:cNvPr id="39" name="正方形/長方形 38"/>
          <p:cNvSpPr/>
          <p:nvPr/>
        </p:nvSpPr>
        <p:spPr>
          <a:xfrm>
            <a:off x="8978484" y="4643025"/>
            <a:ext cx="684803" cy="292388"/>
          </a:xfrm>
          <a:prstGeom prst="rect">
            <a:avLst/>
          </a:prstGeom>
        </p:spPr>
        <p:txBody>
          <a:bodyPr wrap="square">
            <a:spAutoFit/>
          </a:bodyPr>
          <a:lstStyle/>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継続</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300" dirty="0"/>
          </a:p>
        </p:txBody>
      </p:sp>
      <p:sp>
        <p:nvSpPr>
          <p:cNvPr id="49" name="正方形/長方形 48"/>
          <p:cNvSpPr/>
          <p:nvPr/>
        </p:nvSpPr>
        <p:spPr>
          <a:xfrm>
            <a:off x="5033942" y="3255877"/>
            <a:ext cx="5273876" cy="307760"/>
          </a:xfrm>
          <a:prstGeom prst="rect">
            <a:avLst/>
          </a:prstGeom>
        </p:spPr>
        <p:txBody>
          <a:bodyPr wrap="square" lIns="91425" tIns="45712" rIns="91425" bIns="45712">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（４）ウイズ　コロナの自殺対策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5057631" y="2491767"/>
            <a:ext cx="5260866" cy="692481"/>
          </a:xfrm>
          <a:prstGeom prst="rect">
            <a:avLst/>
          </a:prstGeom>
        </p:spPr>
        <p:txBody>
          <a:bodyPr wrap="square" lIns="91425" tIns="45712" rIns="91425" bIns="45712">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就職・仕事カウンセリングルーム」</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、ハローワーク、労働</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基準監督</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署と連携</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し</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ワンストップ</a:t>
            </a:r>
            <a:r>
              <a:rPr lang="ja-JP" altLang="en-US" sz="1300" i="1" dirty="0" smtClean="0">
                <a:latin typeface="Meiryo UI" panose="020B0604030504040204" pitchFamily="50" charset="-128"/>
                <a:ea typeface="Meiryo UI" panose="020B0604030504040204" pitchFamily="50" charset="-128"/>
                <a:cs typeface="Meiryo UI" panose="020B0604030504040204" pitchFamily="50" charset="-128"/>
              </a:rPr>
              <a:t>墨田区</a:t>
            </a:r>
            <a:r>
              <a:rPr lang="ja-JP" altLang="en-US" sz="1300" i="1" dirty="0">
                <a:latin typeface="Meiryo UI" panose="020B0604030504040204" pitchFamily="50" charset="-128"/>
                <a:ea typeface="Meiryo UI" panose="020B0604030504040204" pitchFamily="50" charset="-128"/>
                <a:cs typeface="Meiryo UI" panose="020B0604030504040204" pitchFamily="50" charset="-128"/>
              </a:rPr>
              <a:t>庁舎こころの相談</a:t>
            </a:r>
            <a:r>
              <a:rPr lang="ja-JP" altLang="en-US" sz="1300" i="1" dirty="0" smtClean="0">
                <a:latin typeface="Meiryo UI" panose="020B0604030504040204" pitchFamily="50" charset="-128"/>
                <a:ea typeface="Meiryo UI" panose="020B0604030504040204" pitchFamily="50" charset="-128"/>
                <a:cs typeface="Meiryo UI" panose="020B0604030504040204" pitchFamily="50" charset="-128"/>
              </a:rPr>
              <a:t>窓口（臨時）を開設する。</a:t>
            </a:r>
            <a:endParaRPr lang="en-US" altLang="ja-JP" sz="1300" i="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i="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i="1" dirty="0" smtClean="0">
                <a:latin typeface="Meiryo UI" panose="020B0604030504040204" pitchFamily="50" charset="-128"/>
                <a:ea typeface="Meiryo UI" panose="020B0604030504040204" pitchFamily="50" charset="-128"/>
                <a:cs typeface="Meiryo UI" panose="020B0604030504040204" pitchFamily="50" charset="-128"/>
              </a:rPr>
              <a:t>●墨田区版健康経営支援事業で、企業のメンタルヘルス対策を推進する。</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テキスト ボックス 50">
            <a:extLst>
              <a:ext uri="{FF2B5EF4-FFF2-40B4-BE49-F238E27FC236}">
                <a16:creationId xmlns:a16="http://schemas.microsoft.com/office/drawing/2014/main" id="{B8F4B1B4-5A72-4654-B0E7-C739179B924D}"/>
              </a:ext>
            </a:extLst>
          </p:cNvPr>
          <p:cNvSpPr txBox="1"/>
          <p:nvPr/>
        </p:nvSpPr>
        <p:spPr>
          <a:xfrm>
            <a:off x="5088937" y="3467733"/>
            <a:ext cx="5248506" cy="1092591"/>
          </a:xfrm>
          <a:prstGeom prst="rect">
            <a:avLst/>
          </a:prstGeom>
          <a:noFill/>
        </p:spPr>
        <p:txBody>
          <a:bodyPr wrap="square" lIns="91425" tIns="45712" rIns="91425" bIns="45712" rtlCol="0">
            <a:spAutoFit/>
          </a:bodyPr>
          <a:lstStyle/>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●墨田区発熱・コロナ相談センターにこころの相談体制を令和</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日か</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ら併設し、コロナによる不安やストレスに対する相談支援を行う。</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●クラスター発生時のこころのケアについて相談支援体制を強化する。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●企業・事業所向けの支援</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新型コロナ救済策を積極的に情報発信し、周知・啓発を行う。</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正方形/長方形 51"/>
          <p:cNvSpPr/>
          <p:nvPr/>
        </p:nvSpPr>
        <p:spPr>
          <a:xfrm>
            <a:off x="3930005" y="2944870"/>
            <a:ext cx="684803" cy="569784"/>
          </a:xfrm>
          <a:prstGeom prst="rect">
            <a:avLst/>
          </a:prstGeom>
        </p:spPr>
        <p:txBody>
          <a:bodyPr wrap="square">
            <a:spAutoFit/>
          </a:bodyPr>
          <a:lstStyle/>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継続</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300" dirty="0"/>
          </a:p>
        </p:txBody>
      </p:sp>
      <p:sp>
        <p:nvSpPr>
          <p:cNvPr id="53" name="正方形/長方形 52"/>
          <p:cNvSpPr/>
          <p:nvPr/>
        </p:nvSpPr>
        <p:spPr>
          <a:xfrm>
            <a:off x="8980481" y="3272844"/>
            <a:ext cx="684803" cy="292388"/>
          </a:xfrm>
          <a:prstGeom prst="rect">
            <a:avLst/>
          </a:prstGeom>
        </p:spPr>
        <p:txBody>
          <a:bodyPr wrap="none">
            <a:spAutoFit/>
          </a:bodyPr>
          <a:lstStyle/>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継続</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300" dirty="0"/>
          </a:p>
        </p:txBody>
      </p:sp>
      <p:graphicFrame>
        <p:nvGraphicFramePr>
          <p:cNvPr id="6" name="表 5"/>
          <p:cNvGraphicFramePr>
            <a:graphicFrameLocks noGrp="1"/>
          </p:cNvGraphicFramePr>
          <p:nvPr>
            <p:extLst>
              <p:ext uri="{D42A27DB-BD31-4B8C-83A1-F6EECF244321}">
                <p14:modId xmlns:p14="http://schemas.microsoft.com/office/powerpoint/2010/main" val="573046197"/>
              </p:ext>
            </p:extLst>
          </p:nvPr>
        </p:nvGraphicFramePr>
        <p:xfrm>
          <a:off x="290687" y="3716908"/>
          <a:ext cx="4735863" cy="1656973"/>
        </p:xfrm>
        <a:graphic>
          <a:graphicData uri="http://schemas.openxmlformats.org/drawingml/2006/table">
            <a:tbl>
              <a:tblPr firstRow="1" firstCol="1" bandRow="1"/>
              <a:tblGrid>
                <a:gridCol w="411559">
                  <a:extLst>
                    <a:ext uri="{9D8B030D-6E8A-4147-A177-3AD203B41FA5}">
                      <a16:colId xmlns:a16="http://schemas.microsoft.com/office/drawing/2014/main" val="595630376"/>
                    </a:ext>
                  </a:extLst>
                </a:gridCol>
                <a:gridCol w="2287489">
                  <a:extLst>
                    <a:ext uri="{9D8B030D-6E8A-4147-A177-3AD203B41FA5}">
                      <a16:colId xmlns:a16="http://schemas.microsoft.com/office/drawing/2014/main" val="2422123713"/>
                    </a:ext>
                  </a:extLst>
                </a:gridCol>
                <a:gridCol w="2036815">
                  <a:extLst>
                    <a:ext uri="{9D8B030D-6E8A-4147-A177-3AD203B41FA5}">
                      <a16:colId xmlns:a16="http://schemas.microsoft.com/office/drawing/2014/main" val="4106636360"/>
                    </a:ext>
                  </a:extLst>
                </a:gridCol>
              </a:tblGrid>
              <a:tr h="216793">
                <a:tc>
                  <a:txBody>
                    <a:bodyPr/>
                    <a:lstStyle/>
                    <a:p>
                      <a:pPr algn="just">
                        <a:spcAft>
                          <a:spcPts val="0"/>
                        </a:spcAft>
                      </a:pP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ctr">
                        <a:spcAft>
                          <a:spcPts val="0"/>
                        </a:spcAft>
                      </a:pPr>
                      <a:r>
                        <a:rPr lang="ja-JP" sz="1050" kern="100" dirty="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啓発・周知</a:t>
                      </a:r>
                      <a:endParaRPr lang="ja-JP" sz="105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50" kern="100" dirty="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相談窓口</a:t>
                      </a:r>
                      <a:endParaRPr lang="ja-JP" sz="105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2760418"/>
                  </a:ext>
                </a:extLst>
              </a:tr>
              <a:tr h="672363">
                <a:tc>
                  <a:txBody>
                    <a:bodyPr/>
                    <a:lstStyle/>
                    <a:p>
                      <a:pPr algn="just">
                        <a:spcAft>
                          <a:spcPts val="0"/>
                        </a:spcAft>
                      </a:pPr>
                      <a:r>
                        <a:rPr lang="en-US" sz="1050" kern="100" dirty="0">
                          <a:effectLst/>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endParaRPr lang="en-US" sz="1050" kern="100" dirty="0" smtClean="0">
                        <a:effectLst/>
                        <a:latin typeface="HG丸ｺﾞｼｯｸM-PRO" panose="020F0600000000000000" pitchFamily="50" charset="-128"/>
                        <a:ea typeface="游明朝" panose="02020400000000000000" pitchFamily="18" charset="-128"/>
                        <a:cs typeface="Times New Roman" panose="02020603050405020304" pitchFamily="18" charset="0"/>
                      </a:endParaRPr>
                    </a:p>
                    <a:p>
                      <a:pPr algn="just">
                        <a:spcAft>
                          <a:spcPts val="0"/>
                        </a:spcAft>
                      </a:pPr>
                      <a:endParaRPr lang="en-US" altLang="ja-JP" sz="1050" kern="100" dirty="0" smtClean="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endParaRPr>
                    </a:p>
                    <a:p>
                      <a:pPr algn="just">
                        <a:spcAft>
                          <a:spcPts val="0"/>
                        </a:spcAft>
                      </a:pPr>
                      <a:r>
                        <a:rPr lang="ja-JP" altLang="en-US" sz="1050" kern="100" dirty="0" smtClean="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９</a:t>
                      </a:r>
                      <a:r>
                        <a:rPr lang="ja-JP" sz="1050" kern="100" dirty="0" smtClean="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月</a:t>
                      </a:r>
                      <a:endParaRPr lang="en-US" altLang="ja-JP" sz="1050" kern="100" dirty="0" smtClean="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endParaRPr>
                    </a:p>
                    <a:p>
                      <a:pPr algn="just">
                        <a:spcAft>
                          <a:spcPts val="0"/>
                        </a:spcAft>
                      </a:pPr>
                      <a:endParaRPr lang="ja-JP" sz="105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dirty="0">
                          <a:solidFill>
                            <a:schemeClr val="tx1"/>
                          </a:solidFill>
                          <a:effectLst/>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sz="105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ja-JP" altLang="en-US" sz="1050" kern="100" dirty="0" smtClean="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３</a:t>
                      </a:r>
                      <a:r>
                        <a:rPr lang="ja-JP" sz="1050" kern="100" dirty="0" smtClean="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月</a:t>
                      </a:r>
                      <a:endParaRPr lang="ja-JP" sz="105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・ホームページ</a:t>
                      </a:r>
                      <a:r>
                        <a:rPr lang="ja-JP" sz="1050" kern="100" dirty="0" smtClean="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a:t>
                      </a:r>
                      <a:r>
                        <a:rPr lang="ja-JP" altLang="en-US" sz="1050" kern="100" dirty="0" smtClean="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広報</a:t>
                      </a:r>
                      <a:r>
                        <a:rPr lang="ja-JP" sz="1050" kern="100" dirty="0" smtClean="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a:t>
                      </a:r>
                      <a:r>
                        <a:rPr lang="ja-JP" altLang="en-US" sz="1050" kern="100" dirty="0" smtClean="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チラシ</a:t>
                      </a:r>
                      <a:r>
                        <a:rPr lang="ja-JP" sz="1050" kern="100" dirty="0" smtClean="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配布</a:t>
                      </a:r>
                      <a:endParaRPr lang="ja-JP" sz="105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ja-JP" sz="1050" kern="100" dirty="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・区民相談室前にポスター</a:t>
                      </a:r>
                      <a:r>
                        <a:rPr lang="ja-JP" sz="1050" kern="100" dirty="0" smtClean="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掲示</a:t>
                      </a:r>
                      <a:endParaRPr lang="en-US" altLang="ja-JP" sz="1050" kern="100" dirty="0" smtClean="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endParaRPr>
                    </a:p>
                    <a:p>
                      <a:pPr algn="just">
                        <a:spcAft>
                          <a:spcPts val="0"/>
                        </a:spcAft>
                      </a:pPr>
                      <a:endParaRPr lang="ja-JP" sz="105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1032643" rtl="0" eaLnBrk="1" fontAlgn="auto" latinLnBrk="0" hangingPunct="1">
                        <a:lnSpc>
                          <a:spcPct val="100000"/>
                        </a:lnSpc>
                        <a:spcBef>
                          <a:spcPts val="0"/>
                        </a:spcBef>
                        <a:spcAft>
                          <a:spcPts val="0"/>
                        </a:spcAft>
                        <a:buClrTx/>
                        <a:buSzTx/>
                        <a:buFontTx/>
                        <a:buNone/>
                        <a:tabLst/>
                        <a:defRPr/>
                      </a:pPr>
                      <a:r>
                        <a:rPr lang="ja-JP" sz="1050" kern="100" dirty="0" smtClean="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a:t>
                      </a:r>
                      <a:r>
                        <a:rPr lang="en-US" altLang="ja-JP" sz="1050" kern="100" dirty="0" smtClean="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9</a:t>
                      </a:r>
                      <a:r>
                        <a:rPr lang="ja-JP" altLang="en-US" sz="1050" kern="100" dirty="0" smtClean="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月</a:t>
                      </a:r>
                      <a:r>
                        <a:rPr lang="ja-JP" sz="1050" kern="100" dirty="0" smtClean="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うつ</a:t>
                      </a:r>
                      <a:r>
                        <a:rPr lang="ja-JP" sz="1050" kern="100" dirty="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予防講演会（保健センター主催</a:t>
                      </a:r>
                      <a:r>
                        <a:rPr lang="ja-JP" sz="1050" kern="100" dirty="0" smtClean="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a:t>
                      </a:r>
                      <a:endParaRPr lang="en-US" altLang="ja-JP" sz="1050" kern="100" dirty="0" smtClean="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endParaRPr>
                    </a:p>
                    <a:p>
                      <a:pPr marL="0" marR="0" lvl="0" indent="0" algn="just" defTabSz="1032643" rtl="0" eaLnBrk="1" fontAlgn="auto" latinLnBrk="0" hangingPunct="1">
                        <a:lnSpc>
                          <a:spcPct val="100000"/>
                        </a:lnSpc>
                        <a:spcBef>
                          <a:spcPts val="0"/>
                        </a:spcBef>
                        <a:spcAft>
                          <a:spcPts val="0"/>
                        </a:spcAft>
                        <a:buClrTx/>
                        <a:buSzTx/>
                        <a:buFontTx/>
                        <a:buNone/>
                        <a:tabLst/>
                        <a:defRPr/>
                      </a:pPr>
                      <a:endParaRPr lang="ja-JP" sz="105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1032643" rtl="0" eaLnBrk="1" fontAlgn="auto" latinLnBrk="0" hangingPunct="1">
                        <a:lnSpc>
                          <a:spcPct val="100000"/>
                        </a:lnSpc>
                        <a:spcBef>
                          <a:spcPts val="0"/>
                        </a:spcBef>
                        <a:spcAft>
                          <a:spcPts val="0"/>
                        </a:spcAft>
                        <a:buClrTx/>
                        <a:buSzTx/>
                        <a:buFontTx/>
                        <a:buNone/>
                        <a:tabLst/>
                        <a:defRPr/>
                      </a:pPr>
                      <a:r>
                        <a:rPr lang="en-US" sz="1050" kern="100" dirty="0">
                          <a:solidFill>
                            <a:schemeClr val="tx1"/>
                          </a:solidFill>
                          <a:effectLst/>
                          <a:latin typeface="HG丸ｺﾞｼｯｸM-PRO" panose="020F0600000000000000" pitchFamily="50" charset="-128"/>
                          <a:ea typeface="游明朝" panose="02020400000000000000" pitchFamily="18" charset="-128"/>
                          <a:cs typeface="Times New Roman" panose="02020603050405020304" pitchFamily="18" charset="0"/>
                        </a:rPr>
                        <a:t> </a:t>
                      </a:r>
                      <a:r>
                        <a:rPr lang="ja-JP" altLang="ja-JP" sz="1050" kern="100" dirty="0" smtClean="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a:t>
                      </a:r>
                      <a:r>
                        <a:rPr lang="en-US" altLang="ja-JP" sz="1050" kern="100" dirty="0" smtClean="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2/17</a:t>
                      </a:r>
                      <a:r>
                        <a:rPr lang="ja-JP" altLang="ja-JP" sz="1050" kern="100" dirty="0" smtClean="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a:t>
                      </a:r>
                      <a:r>
                        <a:rPr lang="en-US" altLang="ja-JP" sz="1050" kern="100" dirty="0" smtClean="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3/15</a:t>
                      </a:r>
                      <a:r>
                        <a:rPr lang="ja-JP" altLang="ja-JP" sz="1050" kern="100" dirty="0" smtClean="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ひき</a:t>
                      </a:r>
                      <a:r>
                        <a:rPr lang="ja-JP" altLang="ja-JP" sz="1050" kern="100" dirty="0" err="1" smtClean="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ふね</a:t>
                      </a:r>
                      <a:r>
                        <a:rPr lang="ja-JP" altLang="ja-JP" sz="1050" kern="100" dirty="0" smtClean="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図書館におけるパネル展示</a:t>
                      </a:r>
                      <a:endParaRPr lang="en-US" altLang="ja-JP" sz="1050" kern="100" dirty="0" smtClean="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endParaRPr>
                    </a:p>
                    <a:p>
                      <a:pPr algn="just">
                        <a:spcAft>
                          <a:spcPts val="0"/>
                        </a:spcAft>
                      </a:pPr>
                      <a:endParaRPr lang="ja-JP" sz="105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・墨田区庁舎こころの相談窓口（臨時）</a:t>
                      </a:r>
                      <a:endParaRPr lang="ja-JP" sz="105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p>
                      <a:pPr indent="133350" algn="just">
                        <a:spcAft>
                          <a:spcPts val="0"/>
                        </a:spcAft>
                      </a:pPr>
                      <a:r>
                        <a:rPr lang="ja-JP" sz="1050" kern="100" dirty="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①　</a:t>
                      </a:r>
                      <a:r>
                        <a:rPr lang="en-US" sz="1050" kern="100" dirty="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9/13</a:t>
                      </a:r>
                      <a:r>
                        <a:rPr lang="ja-JP" sz="1050" kern="100" dirty="0" err="1">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a:t>
                      </a:r>
                      <a:r>
                        <a:rPr lang="en-US" sz="1050" kern="100" dirty="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9/14</a:t>
                      </a:r>
                      <a:r>
                        <a:rPr lang="ja-JP" sz="1050" kern="100" dirty="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開催</a:t>
                      </a:r>
                      <a:endParaRPr lang="ja-JP" sz="105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ja-JP" sz="1050" kern="100" dirty="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　②　</a:t>
                      </a:r>
                      <a:r>
                        <a:rPr lang="en-US" sz="1050" kern="100" dirty="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3/14</a:t>
                      </a:r>
                      <a:r>
                        <a:rPr lang="ja-JP" sz="1050" kern="100" dirty="0" err="1">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a:t>
                      </a:r>
                      <a:r>
                        <a:rPr lang="en-US" sz="1050" kern="100" dirty="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3/15</a:t>
                      </a:r>
                      <a:r>
                        <a:rPr lang="ja-JP" sz="1050" kern="100" dirty="0" smtClean="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開催</a:t>
                      </a:r>
                      <a:endParaRPr lang="en-US" altLang="ja-JP" sz="1050" kern="100" dirty="0" smtClean="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endParaRPr>
                    </a:p>
                    <a:p>
                      <a:pPr algn="just">
                        <a:spcAft>
                          <a:spcPts val="0"/>
                        </a:spcAft>
                      </a:pPr>
                      <a:endParaRPr lang="ja-JP" sz="105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ja-JP" sz="1050" kern="100" dirty="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【協力機関】</a:t>
                      </a:r>
                      <a:endParaRPr lang="ja-JP" sz="105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ja-JP" sz="1050" kern="100" dirty="0">
                          <a:solidFill>
                            <a:schemeClr val="tx1"/>
                          </a:solidFill>
                          <a:effectLst/>
                          <a:latin typeface="游明朝" panose="02020400000000000000" pitchFamily="18" charset="-128"/>
                          <a:ea typeface="HG丸ｺﾞｼｯｸM-PRO" panose="020F0600000000000000" pitchFamily="50" charset="-128"/>
                          <a:cs typeface="Times New Roman" panose="02020603050405020304" pitchFamily="18" charset="0"/>
                        </a:rPr>
                        <a:t>ハローワーク、くらし・しごと相談室、就職・しごとカウンセリングルーム他</a:t>
                      </a:r>
                      <a:endParaRPr lang="ja-JP" sz="105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8667759"/>
                  </a:ext>
                </a:extLst>
              </a:tr>
            </a:tbl>
          </a:graphicData>
        </a:graphic>
      </p:graphicFrame>
      <p:sp>
        <p:nvSpPr>
          <p:cNvPr id="54" name="正方形/長方形 53"/>
          <p:cNvSpPr/>
          <p:nvPr/>
        </p:nvSpPr>
        <p:spPr>
          <a:xfrm>
            <a:off x="70631" y="3169135"/>
            <a:ext cx="5273718" cy="507815"/>
          </a:xfrm>
          <a:prstGeom prst="rect">
            <a:avLst/>
          </a:prstGeom>
        </p:spPr>
        <p:txBody>
          <a:bodyPr wrap="square" lIns="91425" tIns="45712" rIns="91425" bIns="45712">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東京都</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の自殺対策月間に合わせ、自殺者</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が増える</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月と</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月に「墨田区自殺防止キャンペーン」</a:t>
            </a:r>
            <a:r>
              <a:rPr lang="ja-JP" altLang="en-US" sz="1300">
                <a:latin typeface="Meiryo UI" panose="020B0604030504040204" pitchFamily="50" charset="-128"/>
                <a:ea typeface="Meiryo UI" panose="020B0604030504040204" pitchFamily="50" charset="-128"/>
                <a:cs typeface="Meiryo UI" panose="020B0604030504040204" pitchFamily="50" charset="-128"/>
              </a:rPr>
              <a:t>を</a:t>
            </a:r>
            <a:r>
              <a:rPr lang="ja-JP" altLang="en-US" sz="1300" spc="100" smtClean="0">
                <a:latin typeface="Meiryo UI" panose="020B0604030504040204" pitchFamily="50" charset="-128"/>
                <a:ea typeface="Meiryo UI" panose="020B0604030504040204" pitchFamily="50" charset="-128"/>
                <a:cs typeface="Meiryo UI" panose="020B0604030504040204" pitchFamily="50" charset="-128"/>
              </a:rPr>
              <a:t>行う</a:t>
            </a:r>
            <a:r>
              <a:rPr lang="ja-JP" altLang="en-US" sz="1300" spc="10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正方形/長方形 54"/>
          <p:cNvSpPr/>
          <p:nvPr/>
        </p:nvSpPr>
        <p:spPr>
          <a:xfrm>
            <a:off x="9409547" y="2174229"/>
            <a:ext cx="684803" cy="292388"/>
          </a:xfrm>
          <a:prstGeom prst="rect">
            <a:avLst/>
          </a:prstGeom>
        </p:spPr>
        <p:txBody>
          <a:bodyPr wrap="none">
            <a:spAutoFit/>
          </a:bodyPr>
          <a:lstStyle/>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新規</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300" dirty="0"/>
          </a:p>
        </p:txBody>
      </p:sp>
    </p:spTree>
    <p:extLst>
      <p:ext uri="{BB962C8B-B14F-4D97-AF65-F5344CB8AC3E}">
        <p14:creationId xmlns:p14="http://schemas.microsoft.com/office/powerpoint/2010/main" val="1540672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p:cNvGraphicFramePr>
            <a:graphicFrameLocks/>
          </p:cNvGraphicFramePr>
          <p:nvPr>
            <p:extLst>
              <p:ext uri="{D42A27DB-BD31-4B8C-83A1-F6EECF244321}">
                <p14:modId xmlns:p14="http://schemas.microsoft.com/office/powerpoint/2010/main" val="248560231"/>
              </p:ext>
            </p:extLst>
          </p:nvPr>
        </p:nvGraphicFramePr>
        <p:xfrm>
          <a:off x="846262" y="702543"/>
          <a:ext cx="9073008" cy="61206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08137188"/>
      </p:ext>
    </p:extLst>
  </p:cSld>
  <p:clrMapOvr>
    <a:masterClrMapping/>
  </p:clrMapOvr>
</p:sld>
</file>

<file path=ppt/theme/theme1.xml><?xml version="1.0" encoding="utf-8"?>
<a:theme xmlns:a="http://schemas.openxmlformats.org/drawingml/2006/main" name="Office ​​テーマ">
  <a:themeElements>
    <a:clrScheme name="ペーパー">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3609</TotalTime>
  <Words>2259</Words>
  <Application>Microsoft Office PowerPoint</Application>
  <PresentationFormat>ユーザー設定</PresentationFormat>
  <Paragraphs>183</Paragraphs>
  <Slides>3</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HGSｺﾞｼｯｸM</vt:lpstr>
      <vt:lpstr>HG丸ｺﾞｼｯｸM-PRO</vt:lpstr>
      <vt:lpstr>Meiryo UI</vt:lpstr>
      <vt:lpstr>ＭＳ Ｐゴシック</vt:lpstr>
      <vt:lpstr>游明朝</vt:lpstr>
      <vt:lpstr>Arial</vt:lpstr>
      <vt:lpstr>Calibri</vt:lpstr>
      <vt:lpstr>Times New Roman</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松本　静</dc:creator>
  <cp:lastModifiedBy>Windows ユーザー</cp:lastModifiedBy>
  <cp:revision>498</cp:revision>
  <cp:lastPrinted>2022-07-05T02:16:41Z</cp:lastPrinted>
  <dcterms:modified xsi:type="dcterms:W3CDTF">2022-07-27T22:50:56Z</dcterms:modified>
</cp:coreProperties>
</file>