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408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FA064-2B2F-443F-8E2D-B6F38C506040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1D9D8-6A4A-477B-BE14-6475D363E3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618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C1C2DB-DFD8-BC09-2BF2-DB7F783151FB}"/>
              </a:ext>
            </a:extLst>
          </p:cNvPr>
          <p:cNvSpPr txBox="1"/>
          <p:nvPr/>
        </p:nvSpPr>
        <p:spPr>
          <a:xfrm>
            <a:off x="1161269" y="207678"/>
            <a:ext cx="4669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民泊対策を強化します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FE9EF6F-5229-93AA-8C18-962B3E344A6B}"/>
              </a:ext>
            </a:extLst>
          </p:cNvPr>
          <p:cNvSpPr txBox="1"/>
          <p:nvPr/>
        </p:nvSpPr>
        <p:spPr>
          <a:xfrm>
            <a:off x="271907" y="1166380"/>
            <a:ext cx="61972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令和８年４月</a:t>
            </a:r>
            <a:r>
              <a:rPr kumimoji="1" lang="en-US" altLang="ja-JP" dirty="0"/>
              <a:t>1</a:t>
            </a:r>
            <a:r>
              <a:rPr lang="ja-JP" altLang="en-US" dirty="0"/>
              <a:t>日から墨田区の新ルール</a:t>
            </a:r>
            <a:r>
              <a:rPr lang="en-US" altLang="ja-JP" dirty="0"/>
              <a:t>(</a:t>
            </a:r>
            <a:r>
              <a:rPr lang="ja-JP" altLang="en-US" dirty="0"/>
              <a:t>条例</a:t>
            </a:r>
            <a:r>
              <a:rPr lang="en-US" altLang="ja-JP" dirty="0"/>
              <a:t>)</a:t>
            </a:r>
            <a:r>
              <a:rPr lang="ja-JP" altLang="en-US" dirty="0"/>
              <a:t>が適用されることに合わせて、民泊施設（旅館業、住宅宿泊事業）への監視指導の強化を行います。生活環境の悪化防止により一層取り組み、区民の安全・安心につなげていきます。</a:t>
            </a:r>
            <a:endParaRPr kumimoji="1" lang="en-US" altLang="ja-JP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C648EEC-A93F-E475-B7F6-51474BB9FCA3}"/>
              </a:ext>
            </a:extLst>
          </p:cNvPr>
          <p:cNvSpPr/>
          <p:nvPr/>
        </p:nvSpPr>
        <p:spPr>
          <a:xfrm>
            <a:off x="3850443" y="8608579"/>
            <a:ext cx="2618678" cy="100785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8D3979C-F053-9B09-0F9D-E09C60D53D02}"/>
              </a:ext>
            </a:extLst>
          </p:cNvPr>
          <p:cNvSpPr txBox="1"/>
          <p:nvPr/>
        </p:nvSpPr>
        <p:spPr>
          <a:xfrm>
            <a:off x="3850443" y="8673401"/>
            <a:ext cx="26186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問合せ</a:t>
            </a:r>
            <a:endParaRPr kumimoji="1" lang="en-US" altLang="ja-JP" sz="1200" dirty="0"/>
          </a:p>
          <a:p>
            <a:r>
              <a:rPr lang="ja-JP" altLang="en-US" sz="1200" dirty="0"/>
              <a:t>墨田区保健衛生部（墨田区保健所）生活衛生課生活環境係</a:t>
            </a:r>
            <a:endParaRPr lang="en-US" altLang="ja-JP" sz="1200" dirty="0"/>
          </a:p>
          <a:p>
            <a:r>
              <a:rPr kumimoji="1" lang="ja-JP" altLang="en-US" sz="1200" dirty="0"/>
              <a:t>電話：</a:t>
            </a:r>
            <a:r>
              <a:rPr kumimoji="1" lang="en-US" altLang="ja-JP" sz="1200" dirty="0"/>
              <a:t>03</a:t>
            </a:r>
            <a:r>
              <a:rPr lang="en-US" altLang="ja-JP" sz="1200" dirty="0"/>
              <a:t>-</a:t>
            </a:r>
            <a:r>
              <a:rPr kumimoji="1" lang="en-US" altLang="ja-JP" sz="1200" dirty="0"/>
              <a:t>5608</a:t>
            </a:r>
            <a:r>
              <a:rPr lang="en-US" altLang="ja-JP" sz="1200" dirty="0"/>
              <a:t>-</a:t>
            </a:r>
            <a:r>
              <a:rPr kumimoji="1" lang="en-US" altLang="ja-JP" sz="1200" dirty="0"/>
              <a:t>6939</a:t>
            </a:r>
            <a:endParaRPr kumimoji="1" lang="ja-JP" altLang="en-US" sz="1200" dirty="0"/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4FEEFFBA-A9E9-D18A-9AAF-359845075580}"/>
              </a:ext>
            </a:extLst>
          </p:cNvPr>
          <p:cNvGrpSpPr/>
          <p:nvPr/>
        </p:nvGrpSpPr>
        <p:grpSpPr>
          <a:xfrm>
            <a:off x="181272" y="5655017"/>
            <a:ext cx="6435132" cy="2745400"/>
            <a:chOff x="182880" y="4812030"/>
            <a:chExt cx="6492240" cy="2594610"/>
          </a:xfrm>
        </p:grpSpPr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9FE3EB36-A6B2-3885-A693-33F13D022B2E}"/>
                </a:ext>
              </a:extLst>
            </p:cNvPr>
            <p:cNvSpPr/>
            <p:nvPr/>
          </p:nvSpPr>
          <p:spPr>
            <a:xfrm>
              <a:off x="182880" y="4812030"/>
              <a:ext cx="6492240" cy="259461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59771D90-D82B-313E-D246-023B1880AD2A}"/>
                </a:ext>
              </a:extLst>
            </p:cNvPr>
            <p:cNvSpPr txBox="1"/>
            <p:nvPr/>
          </p:nvSpPr>
          <p:spPr>
            <a:xfrm>
              <a:off x="691514" y="4960620"/>
              <a:ext cx="5474970" cy="4363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400" dirty="0">
                  <a:ea typeface="HG丸ｺﾞｼｯｸM-PRO" panose="020F0600000000000000" pitchFamily="50" charset="-128"/>
                </a:rPr>
                <a:t>すみだ民泊総合窓口を開設しました</a:t>
              </a: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19E4CA0D-5332-3F95-0E05-7E6297C41610}"/>
                </a:ext>
              </a:extLst>
            </p:cNvPr>
            <p:cNvSpPr txBox="1"/>
            <p:nvPr/>
          </p:nvSpPr>
          <p:spPr>
            <a:xfrm>
              <a:off x="501333" y="5559445"/>
              <a:ext cx="6012180" cy="494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/>
                <a:t>　区民からの相談、違法民泊に関する通報等を総合的に受け付けるため、すみだ民泊総合窓口を開設しました。</a:t>
              </a: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F709FF2A-2E55-4CBC-1724-13F2EA046A70}"/>
                </a:ext>
              </a:extLst>
            </p:cNvPr>
            <p:cNvSpPr txBox="1"/>
            <p:nvPr/>
          </p:nvSpPr>
          <p:spPr>
            <a:xfrm>
              <a:off x="262890" y="6492240"/>
              <a:ext cx="5177790" cy="4944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専用ダイヤル</a:t>
              </a:r>
              <a:r>
                <a:rPr kumimoji="1" lang="ja-JP" altLang="en-US" sz="1400" dirty="0"/>
                <a:t>：</a:t>
              </a:r>
              <a:r>
                <a:rPr kumimoji="1" lang="en-US" altLang="ja-JP" sz="1400" dirty="0"/>
                <a:t>03</a:t>
              </a:r>
              <a:r>
                <a:rPr lang="en-US" altLang="ja-JP" sz="1400" dirty="0"/>
                <a:t>-</a:t>
              </a:r>
              <a:r>
                <a:rPr kumimoji="1" lang="en-US" altLang="ja-JP" sz="1400" dirty="0"/>
                <a:t>3622</a:t>
              </a:r>
              <a:r>
                <a:rPr lang="en-US" altLang="ja-JP" sz="1400" dirty="0"/>
                <a:t>-</a:t>
              </a:r>
              <a:r>
                <a:rPr kumimoji="1" lang="en-US" altLang="ja-JP" sz="1400" dirty="0"/>
                <a:t>1139</a:t>
              </a:r>
              <a:r>
                <a:rPr lang="ja-JP" altLang="en-US" sz="1400" dirty="0"/>
                <a:t>（</a:t>
              </a:r>
              <a:r>
                <a:rPr kumimoji="1" lang="ja-JP" altLang="en-US" sz="1400" dirty="0"/>
                <a:t>平日８：</a:t>
              </a:r>
              <a:r>
                <a:rPr kumimoji="1" lang="en-US" altLang="ja-JP" sz="1400" dirty="0"/>
                <a:t>30</a:t>
              </a:r>
              <a:r>
                <a:rPr kumimoji="1" lang="ja-JP" altLang="en-US" sz="1400" dirty="0"/>
                <a:t>～</a:t>
              </a:r>
              <a:r>
                <a:rPr kumimoji="1" lang="en-US" altLang="ja-JP" sz="1400" dirty="0"/>
                <a:t>17</a:t>
              </a:r>
              <a:r>
                <a:rPr kumimoji="1" lang="ja-JP" altLang="en-US" sz="1400" dirty="0"/>
                <a:t>：</a:t>
              </a:r>
              <a:r>
                <a:rPr kumimoji="1" lang="en-US" altLang="ja-JP" sz="1400" dirty="0"/>
                <a:t>00</a:t>
              </a:r>
              <a:r>
                <a:rPr kumimoji="1" lang="ja-JP" altLang="en-US" sz="1400" dirty="0"/>
                <a:t>）</a:t>
              </a:r>
              <a:endParaRPr kumimoji="1" lang="en-US" altLang="ja-JP" sz="1400" dirty="0"/>
            </a:p>
            <a:p>
              <a:r>
                <a:rPr lang="ja-JP" altLang="en-US" sz="1400" b="1" dirty="0"/>
                <a:t>専用通報フォーム</a:t>
              </a:r>
              <a:r>
                <a:rPr lang="ja-JP" altLang="en-US" sz="1400" dirty="0"/>
                <a:t>：　　のリンクから</a:t>
              </a:r>
              <a:r>
                <a:rPr lang="ja-JP" altLang="en-US" sz="1400" dirty="0">
                  <a:sym typeface="Wingdings" panose="05000000000000000000" pitchFamily="2" charset="2"/>
                </a:rPr>
                <a:t>（い</a:t>
              </a:r>
              <a:r>
                <a:rPr lang="ja-JP" altLang="en-US" sz="1400" dirty="0"/>
                <a:t>つでも送信可能）</a:t>
              </a:r>
              <a:endParaRPr kumimoji="1" lang="ja-JP" altLang="en-US" sz="1400" dirty="0"/>
            </a:p>
          </p:txBody>
        </p:sp>
        <p:sp>
          <p:nvSpPr>
            <p:cNvPr id="16" name="矢印: 右 15">
              <a:extLst>
                <a:ext uri="{FF2B5EF4-FFF2-40B4-BE49-F238E27FC236}">
                  <a16:creationId xmlns:a16="http://schemas.microsoft.com/office/drawing/2014/main" id="{D8CD5441-1E26-523B-459C-4BF2874D95F1}"/>
                </a:ext>
              </a:extLst>
            </p:cNvPr>
            <p:cNvSpPr/>
            <p:nvPr/>
          </p:nvSpPr>
          <p:spPr>
            <a:xfrm>
              <a:off x="1965960" y="6743700"/>
              <a:ext cx="342900" cy="27176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0D2030DE-6E4F-0D6C-A7AA-EFF764FF981C}"/>
                </a:ext>
              </a:extLst>
            </p:cNvPr>
            <p:cNvSpPr txBox="1"/>
            <p:nvPr/>
          </p:nvSpPr>
          <p:spPr>
            <a:xfrm>
              <a:off x="262890" y="6219825"/>
              <a:ext cx="1817370" cy="2908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/>
                <a:t>＜相談・通報方法＞</a:t>
              </a:r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3C32FB16-6E1F-E1AD-F5CC-49513552A92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1777" y="6082665"/>
              <a:ext cx="1181100" cy="11811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2C6AA93-D8CB-34CD-A928-C0538127A8C7}"/>
              </a:ext>
            </a:extLst>
          </p:cNvPr>
          <p:cNvSpPr txBox="1"/>
          <p:nvPr/>
        </p:nvSpPr>
        <p:spPr>
          <a:xfrm>
            <a:off x="248462" y="2581121"/>
            <a:ext cx="6197214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旅館業の主な新ルール</a:t>
            </a:r>
            <a:endParaRPr kumimoji="1" lang="en-US" altLang="ja-JP" sz="1600" b="1" dirty="0"/>
          </a:p>
          <a:p>
            <a:r>
              <a:rPr lang="ja-JP" altLang="en-US" sz="1400" dirty="0"/>
              <a:t>〇許可申請前の住民説明の範囲を</a:t>
            </a:r>
            <a:r>
              <a:rPr lang="en-US" altLang="ja-JP" sz="1400" dirty="0"/>
              <a:t>10</a:t>
            </a:r>
            <a:r>
              <a:rPr lang="ja-JP" altLang="en-US" sz="1400" dirty="0"/>
              <a:t>ｍから</a:t>
            </a:r>
            <a:r>
              <a:rPr lang="en-US" altLang="ja-JP" sz="1400" dirty="0"/>
              <a:t>20</a:t>
            </a:r>
            <a:r>
              <a:rPr lang="ja-JP" altLang="en-US" sz="1400" dirty="0"/>
              <a:t>ｍに拡大しました</a:t>
            </a:r>
            <a:endParaRPr lang="en-US" altLang="ja-JP" sz="1400" dirty="0"/>
          </a:p>
          <a:p>
            <a:r>
              <a:rPr lang="ja-JP" altLang="en-US" sz="1400" dirty="0"/>
              <a:t>〇宿泊施設等に従事者が常駐することを義務化しました</a:t>
            </a:r>
            <a:r>
              <a:rPr lang="en-US" altLang="ja-JP" sz="1400" baseline="30000" dirty="0"/>
              <a:t>※</a:t>
            </a:r>
            <a:endParaRPr lang="en-US" altLang="ja-JP" sz="1400" dirty="0"/>
          </a:p>
          <a:p>
            <a:endParaRPr lang="en-US" altLang="ja-JP" sz="1200" dirty="0"/>
          </a:p>
          <a:p>
            <a:r>
              <a:rPr kumimoji="1" lang="ja-JP" altLang="en-US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住宅宿泊事業</a:t>
            </a:r>
            <a:r>
              <a:rPr kumimoji="1" lang="en-US" altLang="ja-JP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(</a:t>
            </a:r>
            <a:r>
              <a:rPr kumimoji="1" lang="ja-JP" altLang="en-US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民泊</a:t>
            </a:r>
            <a:r>
              <a:rPr kumimoji="1" lang="en-US" altLang="ja-JP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)</a:t>
            </a:r>
            <a:r>
              <a:rPr kumimoji="1" lang="ja-JP" altLang="en-US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の主な新ルール</a:t>
            </a:r>
            <a:endParaRPr kumimoji="1" lang="en-US" altLang="ja-JP" sz="1600" b="1" dirty="0"/>
          </a:p>
          <a:p>
            <a:r>
              <a:rPr lang="ja-JP" altLang="en-US" sz="1400" dirty="0"/>
              <a:t>〇日曜日の正午から金曜日の正午までの間は、宿泊させることができなく</a:t>
            </a:r>
            <a:endParaRPr lang="en-US" altLang="ja-JP" sz="1400" dirty="0"/>
          </a:p>
          <a:p>
            <a:r>
              <a:rPr lang="ja-JP" altLang="en-US" sz="1400" dirty="0"/>
              <a:t>　なりました</a:t>
            </a:r>
            <a:r>
              <a:rPr lang="en-US" altLang="ja-JP" sz="1400" baseline="30000" dirty="0"/>
              <a:t>※</a:t>
            </a:r>
            <a:r>
              <a:rPr lang="ja-JP" altLang="en-US" sz="1400" dirty="0"/>
              <a:t>（届出住宅内等に管理者が常駐する場合を除く）</a:t>
            </a:r>
            <a:endParaRPr lang="en-US" altLang="ja-JP" sz="1400" dirty="0"/>
          </a:p>
          <a:p>
            <a:r>
              <a:rPr kumimoji="1" lang="ja-JP" altLang="en-US" sz="1400" dirty="0"/>
              <a:t>　</a:t>
            </a:r>
            <a:r>
              <a:rPr kumimoji="1" lang="en-US" altLang="ja-JP" sz="1200" dirty="0"/>
              <a:t>※</a:t>
            </a:r>
            <a:r>
              <a:rPr kumimoji="1" lang="ja-JP" altLang="en-US" sz="1200" dirty="0"/>
              <a:t>令和</a:t>
            </a:r>
            <a:r>
              <a:rPr kumimoji="1" lang="en-US" altLang="ja-JP" sz="1200" dirty="0"/>
              <a:t>8</a:t>
            </a:r>
            <a:r>
              <a:rPr kumimoji="1" lang="ja-JP" altLang="en-US" sz="1200" dirty="0"/>
              <a:t>年</a:t>
            </a:r>
            <a:r>
              <a:rPr kumimoji="1" lang="en-US" altLang="ja-JP" sz="1200" dirty="0"/>
              <a:t>4</a:t>
            </a:r>
            <a:r>
              <a:rPr kumimoji="1" lang="ja-JP" altLang="en-US" sz="1200" dirty="0"/>
              <a:t>月</a:t>
            </a:r>
            <a:r>
              <a:rPr kumimoji="1" lang="en-US" altLang="ja-JP" sz="1200" dirty="0"/>
              <a:t>1</a:t>
            </a:r>
            <a:r>
              <a:rPr kumimoji="1" lang="ja-JP" altLang="en-US" sz="1200" dirty="0"/>
              <a:t>日以降に</a:t>
            </a:r>
            <a:r>
              <a:rPr lang="ja-JP" altLang="en-US" sz="1200" dirty="0"/>
              <a:t>許可申請、</a:t>
            </a:r>
            <a:r>
              <a:rPr kumimoji="1" lang="ja-JP" altLang="en-US" sz="1200" dirty="0"/>
              <a:t>届出が行われた施設が対象です</a:t>
            </a:r>
            <a:endParaRPr kumimoji="1" lang="ja-JP" altLang="en-US" sz="14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CC04640-37C6-3BD0-FE3E-D452F12F3E1E}"/>
              </a:ext>
            </a:extLst>
          </p:cNvPr>
          <p:cNvSpPr/>
          <p:nvPr/>
        </p:nvSpPr>
        <p:spPr>
          <a:xfrm>
            <a:off x="260578" y="1054706"/>
            <a:ext cx="6185098" cy="141474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2C002B7-6816-75AD-331E-8E5EFA5C0E37}"/>
              </a:ext>
            </a:extLst>
          </p:cNvPr>
          <p:cNvSpPr txBox="1"/>
          <p:nvPr/>
        </p:nvSpPr>
        <p:spPr>
          <a:xfrm>
            <a:off x="248462" y="4585836"/>
            <a:ext cx="630075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bg1"/>
                </a:solidFill>
                <a:highlight>
                  <a:srgbClr val="000000"/>
                </a:highlight>
              </a:rPr>
              <a:t>監視指導の強化</a:t>
            </a:r>
            <a:endParaRPr kumimoji="1" lang="en-US" altLang="ja-JP" sz="1600" b="1" dirty="0"/>
          </a:p>
          <a:p>
            <a:r>
              <a:rPr lang="ja-JP" altLang="en-US" sz="1400" dirty="0"/>
              <a:t>〇環境衛生監視員、警察</a:t>
            </a:r>
            <a:r>
              <a:rPr lang="en-US" altLang="ja-JP" sz="1400" dirty="0"/>
              <a:t>OB</a:t>
            </a:r>
            <a:r>
              <a:rPr lang="ja-JP" altLang="en-US" sz="1400" dirty="0"/>
              <a:t>が地域を巡回して運営状況を確認します</a:t>
            </a:r>
            <a:endParaRPr kumimoji="1" lang="en-US" altLang="ja-JP" sz="1400" dirty="0"/>
          </a:p>
          <a:p>
            <a:r>
              <a:rPr lang="ja-JP" altLang="en-US" sz="1400" dirty="0"/>
              <a:t>〇</a:t>
            </a:r>
            <a:r>
              <a:rPr kumimoji="1" lang="ja-JP" altLang="en-US" sz="1400" dirty="0"/>
              <a:t>法令違反等の事業者には</a:t>
            </a:r>
            <a:r>
              <a:rPr lang="ja-JP" altLang="en-US" sz="1400" dirty="0"/>
              <a:t>、</a:t>
            </a:r>
            <a:r>
              <a:rPr kumimoji="1" lang="ja-JP" altLang="en-US" sz="1400" dirty="0"/>
              <a:t>行政処分、刑事告発等を行い、より厳正に対処　　</a:t>
            </a:r>
            <a:endParaRPr kumimoji="1" lang="en-US" altLang="ja-JP" sz="1400" dirty="0"/>
          </a:p>
          <a:p>
            <a:r>
              <a:rPr lang="ja-JP" altLang="en-US" sz="1400" dirty="0"/>
              <a:t>　</a:t>
            </a:r>
            <a:r>
              <a:rPr kumimoji="1" lang="ja-JP" altLang="en-US" sz="1400" dirty="0"/>
              <a:t>します</a:t>
            </a:r>
          </a:p>
        </p:txBody>
      </p:sp>
    </p:spTree>
    <p:extLst>
      <p:ext uri="{BB962C8B-B14F-4D97-AF65-F5344CB8AC3E}">
        <p14:creationId xmlns:p14="http://schemas.microsoft.com/office/powerpoint/2010/main" val="4038792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693B93-5670-F6F7-1510-0A179DE0BF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8CCAC9A-8049-1916-E13C-1F58DFB6AD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84FAD18-C327-4F4A-A41E-8D536F7C2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C24C31-8FA6-EABE-1EB5-DA6291039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382D1F-B6AB-E00A-565B-93C5AD98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73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62E6E8-B603-C9E1-93C3-1BB760FA6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F9C122-77CC-5809-B1C9-4D6889FA71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BCBBF0-9F46-D40E-52DC-328B4FB4A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C5BF07-4C59-F983-E26F-28A10BC3C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0764DD5-69A9-03DD-699E-DE355AE6E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61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B68D235-04A7-482C-4F2B-D139826A8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33E8264-7F29-25AA-DB6A-4C2315155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579BC0-806C-858C-5F82-56F20346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697E4B-1954-C2CB-5E78-3887D7DBB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C93658-5DC2-8110-34C3-F6422C67F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23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C90F35-A65D-7AE7-18F4-D72CD364F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AAD7BB3-C877-F83C-5AF4-A7560BEDE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C341C7-9D62-A941-636F-10CEC3C42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7E5488-802D-DF2C-6248-C527D4BA0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076E1-4018-87B8-5B78-F1C966702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028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B53361-A51C-A623-E2CC-7AFF02A7F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8FC62-77A5-E33D-678C-B1DA66858C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80D410-5266-21E0-F65D-34D97DCAB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62AB38-B312-82AF-4987-E83957EC3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3606DC-4A06-0D25-66B8-58B14BBC9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448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E45ACD-2DBE-8602-0AD5-C12A82F2B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34C2ACA-4CC6-350D-919D-6E015D18C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4BDE07-8D90-2BD7-D2B5-1E88BBB0C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B8F3AA0-8E4F-52A2-9BE6-0EFFFD7A0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57FD9EB-6EEB-987A-D3FB-7C4670696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50DD48-EA5A-D82E-29A4-4C654B83A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172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C7B076-8A95-392A-3CB0-B1452E0B8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784473-3DE4-FBDD-44C3-A5B937415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19E3ADC-BF76-EBF0-355D-8ED81B84D8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4E75872-01BE-D7FB-4684-19CE73E4F7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1BBBD23-A680-316A-D6D3-DF488DD0D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EA2EEED-979C-FD23-656B-68C3DEC05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284B0E0-BE53-A819-D0BB-CC753D04D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90DB97C-489B-27DB-D423-1432A0F47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200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C62272-6128-93F4-C2A3-994DE3153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0427391-1CAD-0470-B11E-E316F0BC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E6F598A-5F5C-8F60-A006-564490B0B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021F1AB-22BB-06FA-F7E8-03A150FE1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2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0C8216C-39F2-66AA-9735-D76B55CD6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9DDD68-7F20-3F0C-AA29-FC40A7FEE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AE0FBB-F1F8-C6DA-3262-2BA75A706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09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B7F63-CB66-9483-BA42-DED935F9A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491505-4F9E-0226-0409-693D27AEA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2BCE771-488D-75E2-7165-1250FA57BD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4E24E83-DA47-FF30-15D2-788506667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392356E-D901-3C7F-53CF-4D732D789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AA6ACC-9931-112A-BA1A-7EE5B43C0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37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FAA618-2E58-C4AA-D169-02D4EF9B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A9E8E1-5D04-7F59-F1C3-7D1D544DC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ACDDD92-684F-06C4-B2C8-CD4FA54B7E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37D82E3-75B9-13E4-AB94-B0C0AE2E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B0C35A0-CA39-F440-EF6C-A58497A7D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34622E-E612-9FDD-5A11-611A815B3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715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3A95CF-3EE8-1C9D-CD60-50F1AA128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91D987-CBA4-8189-D58A-1EF0E4847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AE7781-CFD2-5EAE-B095-D60E783B20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37E54-30EB-4F91-BA07-E772F34D1E8F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8E84D48-57F3-10C7-4CA7-DC4E1D0A19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679B7B-0C3B-87DE-59C6-0951855ED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2D5C83-A214-4552-8ACA-50164A8422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63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71D88B-DFD5-D055-F311-F247E8A95C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595CF4E-F163-DB17-1B96-3914F715FE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787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52993E095110143AC1C20CF926807DA" ma:contentTypeVersion="5" ma:contentTypeDescription="新しいドキュメントを作成します。" ma:contentTypeScope="" ma:versionID="fe193a215ac74fc95d6915100847ad83">
  <xsd:schema xmlns:xsd="http://www.w3.org/2001/XMLSchema" xmlns:xs="http://www.w3.org/2001/XMLSchema" xmlns:p="http://schemas.microsoft.com/office/2006/metadata/properties" xmlns:ns3="8306c4c5-24af-4332-b9f0-3b660bc1e378" targetNamespace="http://schemas.microsoft.com/office/2006/metadata/properties" ma:root="true" ma:fieldsID="4355bf05c75cf740446ad1eca8a09ea4" ns3:_="">
    <xsd:import namespace="8306c4c5-24af-4332-b9f0-3b660bc1e378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06c4c5-24af-4332-b9f0-3b660bc1e378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06c4c5-24af-4332-b9f0-3b660bc1e37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E6B7A7-FD57-48AD-9748-B0766763B4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06c4c5-24af-4332-b9f0-3b660bc1e3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61EA96-B2FD-4811-B7A1-47966776C1C4}">
  <ds:schemaRefs>
    <ds:schemaRef ds:uri="http://purl.org/dc/elements/1.1/"/>
    <ds:schemaRef ds:uri="http://schemas.microsoft.com/office/2006/metadata/properties"/>
    <ds:schemaRef ds:uri="8306c4c5-24af-4332-b9f0-3b660bc1e37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21D52B-77EB-4E5A-B263-9F3A053767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290</Words>
  <Application>Microsoft Office PowerPoint</Application>
  <PresentationFormat>ワイド画面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HG丸ｺﾞｼｯｸM-PRO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杉木 伸行</dc:creator>
  <cp:lastModifiedBy>杉木 伸行</cp:lastModifiedBy>
  <cp:revision>6</cp:revision>
  <cp:lastPrinted>2026-03-27T01:02:50Z</cp:lastPrinted>
  <dcterms:created xsi:type="dcterms:W3CDTF">2026-03-25T11:20:42Z</dcterms:created>
  <dcterms:modified xsi:type="dcterms:W3CDTF">2026-03-27T01:06:12Z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0x010100952993E095110143AC1C20CF926807DA</vt:lpwstr>
  </property>
</Properties>
</file>